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media/media7.mp4" ContentType="video/unknown"/>
  <Override PartName="/ppt/media/media8.mp4" ContentType="video/unknown"/>
  <Override PartName="/ppt/media/media9.mp4" ContentType="video/unknown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  <Override PartName="/ppt/media/media6.mov" ContentType="video/unknown"/>
  <Override PartName="/ppt/media/media7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2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mage"/>
          <p:cNvSpPr/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5" name="Title Text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166" name="Body Level One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/>
        </p:nvSpPr>
        <p:spPr>
          <a:xfrm flipV="1">
            <a:off x="3619499" y="2761974"/>
            <a:ext cx="17145001" cy="277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spcBef>
                <a:spcPts val="0"/>
              </a:spcBef>
              <a:defRPr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Text"/>
          <p:cNvSpPr txBox="1"/>
          <p:nvPr>
            <p:ph type="body" sz="quarter" idx="21"/>
          </p:nvPr>
        </p:nvSpPr>
        <p:spPr>
          <a:xfrm>
            <a:off x="3619499" y="2120899"/>
            <a:ext cx="15716253" cy="546101"/>
          </a:xfrm>
          <a:prstGeom prst="rect">
            <a:avLst/>
          </a:prstGeom>
        </p:spPr>
        <p:txBody>
          <a:bodyPr lIns="38100" tIns="38100" rIns="38100" bIns="38100"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76" name="Title Text"/>
          <p:cNvSpPr txBox="1"/>
          <p:nvPr>
            <p:ph type="title"/>
          </p:nvPr>
        </p:nvSpPr>
        <p:spPr>
          <a:xfrm>
            <a:off x="3619499" y="3333750"/>
            <a:ext cx="17145003" cy="762000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177" name="Body Level One…"/>
          <p:cNvSpPr txBox="1"/>
          <p:nvPr>
            <p:ph type="body" sz="half" idx="1"/>
          </p:nvPr>
        </p:nvSpPr>
        <p:spPr>
          <a:xfrm>
            <a:off x="3619499" y="4610100"/>
            <a:ext cx="17145003" cy="6438901"/>
          </a:xfrm>
          <a:prstGeom prst="rect">
            <a:avLst/>
          </a:prstGeom>
        </p:spPr>
        <p:txBody>
          <a:bodyPr lIns="38100" tIns="38100" rIns="38100" bIns="38100"/>
          <a:lstStyle>
            <a:lvl1pPr marL="608541" indent="-608541">
              <a:buClr>
                <a:schemeClr val="accent1"/>
              </a:buClr>
              <a:buChar char="▸"/>
              <a:defRPr sz="4600"/>
            </a:lvl1pPr>
            <a:lvl2pPr marL="1243541" indent="-608541">
              <a:buClr>
                <a:schemeClr val="accent1"/>
              </a:buClr>
              <a:buChar char="▸"/>
              <a:defRPr sz="4600"/>
            </a:lvl2pPr>
            <a:lvl3pPr marL="1878541" indent="-608541">
              <a:buClr>
                <a:schemeClr val="accent1"/>
              </a:buClr>
              <a:buChar char="▸"/>
              <a:defRPr sz="4600"/>
            </a:lvl3pPr>
            <a:lvl4pPr marL="2513541" indent="-608541">
              <a:buClr>
                <a:schemeClr val="accent1"/>
              </a:buClr>
              <a:buChar char="▸"/>
              <a:defRPr sz="4600"/>
            </a:lvl4pPr>
            <a:lvl5pPr marL="3148541" indent="-608541">
              <a:buClr>
                <a:schemeClr val="accent1"/>
              </a:buClr>
              <a:buChar char="▸"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20278607" y="2171699"/>
            <a:ext cx="479029" cy="5461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mage"/>
          <p:cNvSpPr/>
          <p:nvPr>
            <p:ph type="pic" sz="half" idx="21"/>
          </p:nvPr>
        </p:nvSpPr>
        <p:spPr>
          <a:xfrm>
            <a:off x="2905124" y="1714499"/>
            <a:ext cx="9321205" cy="10287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6" name="Title Text"/>
          <p:cNvSpPr txBox="1"/>
          <p:nvPr>
            <p:ph type="title"/>
          </p:nvPr>
        </p:nvSpPr>
        <p:spPr>
          <a:xfrm>
            <a:off x="11334750" y="8496300"/>
            <a:ext cx="9429750" cy="285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spcBef>
                <a:spcPts val="0"/>
              </a:spcBef>
              <a:defRPr sz="30000"/>
            </a:lvl1pPr>
          </a:lstStyle>
          <a:p>
            <a:pPr/>
            <a:r>
              <a:t>Title Text</a:t>
            </a:r>
          </a:p>
        </p:txBody>
      </p:sp>
      <p:sp>
        <p:nvSpPr>
          <p:cNvPr id="187" name="Body Level One…"/>
          <p:cNvSpPr txBox="1"/>
          <p:nvPr>
            <p:ph type="body" sz="quarter" idx="1"/>
          </p:nvPr>
        </p:nvSpPr>
        <p:spPr>
          <a:xfrm>
            <a:off x="11334750" y="6210300"/>
            <a:ext cx="9429750" cy="1905000"/>
          </a:xfrm>
          <a:prstGeom prst="rect">
            <a:avLst/>
          </a:prstGeom>
        </p:spPr>
        <p:txBody>
          <a:bodyPr lIns="38100" tIns="38100" rIns="38100" bIns="38100"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20281267" y="2171699"/>
            <a:ext cx="479029" cy="5461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7174247"/>
            <a:ext cx="22860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762000" y="7464008"/>
            <a:ext cx="22860000" cy="38100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762000" y="4509613"/>
            <a:ext cx="22860000" cy="25400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video" Target="../media/media1.mp4"/><Relationship Id="rId8" Type="http://schemas.microsoft.com/office/2007/relationships/media" Target="../media/media1.mp4"/><Relationship Id="rId9" Type="http://schemas.openxmlformats.org/officeDocument/2006/relationships/image" Target="../media/image4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video" Target="../media/media2.mp4"/><Relationship Id="rId8" Type="http://schemas.microsoft.com/office/2007/relationships/media" Target="../media/media2.mp4"/><Relationship Id="rId9" Type="http://schemas.openxmlformats.org/officeDocument/2006/relationships/image" Target="../media/image5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video" Target="../media/media3.mp4"/><Relationship Id="rId7" Type="http://schemas.microsoft.com/office/2007/relationships/media" Target="../media/media3.mp4"/><Relationship Id="rId8" Type="http://schemas.openxmlformats.org/officeDocument/2006/relationships/image" Target="../media/image60.png"/><Relationship Id="rId9" Type="http://schemas.openxmlformats.org/officeDocument/2006/relationships/image" Target="../media/image5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1.png"/><Relationship Id="rId3" Type="http://schemas.openxmlformats.org/officeDocument/2006/relationships/video" Target="../media/media4.mp4"/><Relationship Id="rId4" Type="http://schemas.microsoft.com/office/2007/relationships/media" Target="../media/media4.mp4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video" Target="../media/media5.mp4"/><Relationship Id="rId9" Type="http://schemas.microsoft.com/office/2007/relationships/media" Target="../media/media5.mp4"/><Relationship Id="rId10" Type="http://schemas.openxmlformats.org/officeDocument/2006/relationships/image" Target="../media/image7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6.mp4"/><Relationship Id="rId3" Type="http://schemas.microsoft.com/office/2007/relationships/media" Target="../media/media6.mp4"/><Relationship Id="rId4" Type="http://schemas.openxmlformats.org/officeDocument/2006/relationships/image" Target="../media/image88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3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9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9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0.png"/><Relationship Id="rId3" Type="http://schemas.openxmlformats.org/officeDocument/2006/relationships/image" Target="../media/image95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8.mp4"/><Relationship Id="rId3" Type="http://schemas.microsoft.com/office/2007/relationships/media" Target="../media/media8.mp4"/><Relationship Id="rId4" Type="http://schemas.openxmlformats.org/officeDocument/2006/relationships/image" Target="../media/image100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9.mp4"/><Relationship Id="rId3" Type="http://schemas.microsoft.com/office/2007/relationships/media" Target="../media/media9.mp4"/><Relationship Id="rId4" Type="http://schemas.openxmlformats.org/officeDocument/2006/relationships/image" Target="../media/image107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101.png"/><Relationship Id="rId10" Type="http://schemas.openxmlformats.org/officeDocument/2006/relationships/image" Target="../media/image108.png"/><Relationship Id="rId11" Type="http://schemas.openxmlformats.org/officeDocument/2006/relationships/image" Target="../media/image105.png"/><Relationship Id="rId12" Type="http://schemas.openxmlformats.org/officeDocument/2006/relationships/image" Target="../media/image109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9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109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10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1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video" Target="../media/media3.mov"/><Relationship Id="rId7" Type="http://schemas.microsoft.com/office/2007/relationships/media" Target="../media/media3.mov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4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131.png"/><Relationship Id="rId5" Type="http://schemas.openxmlformats.org/officeDocument/2006/relationships/image" Target="../media/image122.png"/><Relationship Id="rId6" Type="http://schemas.openxmlformats.org/officeDocument/2006/relationships/video" Target="../media/media5.mov"/><Relationship Id="rId7" Type="http://schemas.microsoft.com/office/2007/relationships/media" Target="../media/media5.mov"/><Relationship Id="rId8" Type="http://schemas.openxmlformats.org/officeDocument/2006/relationships/image" Target="../media/image132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3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6.mov"/><Relationship Id="rId3" Type="http://schemas.microsoft.com/office/2007/relationships/media" Target="../media/media6.mov"/><Relationship Id="rId4" Type="http://schemas.openxmlformats.org/officeDocument/2006/relationships/image" Target="../media/image134.png"/><Relationship Id="rId5" Type="http://schemas.openxmlformats.org/officeDocument/2006/relationships/video" Target="../media/media7.mov"/><Relationship Id="rId6" Type="http://schemas.microsoft.com/office/2007/relationships/media" Target="../media/media7.mov"/><Relationship Id="rId7" Type="http://schemas.openxmlformats.org/officeDocument/2006/relationships/image" Target="../media/image135.png"/><Relationship Id="rId8" Type="http://schemas.openxmlformats.org/officeDocument/2006/relationships/video" Target="../media/media2.mov"/><Relationship Id="rId9" Type="http://schemas.microsoft.com/office/2007/relationships/media" Target="../media/media2.mov"/><Relationship Id="rId10" Type="http://schemas.openxmlformats.org/officeDocument/2006/relationships/image" Target="../media/image121.png"/><Relationship Id="rId11" Type="http://schemas.openxmlformats.org/officeDocument/2006/relationships/video" Target="../media/media3.mov"/><Relationship Id="rId12" Type="http://schemas.microsoft.com/office/2007/relationships/media" Target="../media/media3.mov"/><Relationship Id="rId13" Type="http://schemas.openxmlformats.org/officeDocument/2006/relationships/image" Target="../media/image123.png"/><Relationship Id="rId14" Type="http://schemas.openxmlformats.org/officeDocument/2006/relationships/video" Target="../media/media5.mov"/><Relationship Id="rId15" Type="http://schemas.microsoft.com/office/2007/relationships/media" Target="../media/media5.mov"/><Relationship Id="rId16" Type="http://schemas.openxmlformats.org/officeDocument/2006/relationships/image" Target="../media/image132.png"/><Relationship Id="rId17" Type="http://schemas.openxmlformats.org/officeDocument/2006/relationships/video" Target="../media/media4.mov"/><Relationship Id="rId18" Type="http://schemas.microsoft.com/office/2007/relationships/media" Target="../media/media4.mov"/><Relationship Id="rId19" Type="http://schemas.openxmlformats.org/officeDocument/2006/relationships/image" Target="../media/image131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Relationship Id="rId24" Type="http://schemas.openxmlformats.org/officeDocument/2006/relationships/image" Target="../media/image13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5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5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5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0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8.png"/><Relationship Id="rId3" Type="http://schemas.openxmlformats.org/officeDocument/2006/relationships/image" Target="../media/image181.png"/><Relationship Id="rId4" Type="http://schemas.openxmlformats.org/officeDocument/2006/relationships/image" Target="../media/image179.png"/><Relationship Id="rId5" Type="http://schemas.openxmlformats.org/officeDocument/2006/relationships/image" Target="../media/image182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7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python.org" TargetMode="External"/><Relationship Id="rId3" Type="http://schemas.openxmlformats.org/officeDocument/2006/relationships/image" Target="../media/image189.png"/><Relationship Id="rId4" Type="http://schemas.openxmlformats.org/officeDocument/2006/relationships/hyperlink" Target="https://towardsdatascience.com" TargetMode="Externa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jupyter.org" TargetMode="External"/><Relationship Id="rId3" Type="http://schemas.openxmlformats.org/officeDocument/2006/relationships/image" Target="../media/image19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ath.nist.gov/oommf/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19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ubermag" TargetMode="External"/><Relationship Id="rId3" Type="http://schemas.openxmlformats.org/officeDocument/2006/relationships/hyperlink" Target="http://readthedocs.io" TargetMode="Externa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ubermag/help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oi.org/10.1063/1.4977225" TargetMode="Externa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ubermag/workshop" TargetMode="External"/><Relationship Id="rId3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icromagnetics with ubermag"/>
          <p:cNvSpPr txBox="1"/>
          <p:nvPr>
            <p:ph type="title"/>
          </p:nvPr>
        </p:nvSpPr>
        <p:spPr>
          <a:xfrm>
            <a:off x="11049000" y="7821696"/>
            <a:ext cx="12573000" cy="3810001"/>
          </a:xfrm>
          <a:prstGeom prst="rect">
            <a:avLst/>
          </a:prstGeom>
        </p:spPr>
        <p:txBody>
          <a:bodyPr/>
          <a:lstStyle>
            <a:lvl1pPr defTabSz="396239">
              <a:defRPr sz="14544"/>
            </a:lvl1pPr>
          </a:lstStyle>
          <a:p>
            <a:pPr/>
            <a:r>
              <a:t>Micromagnetics with ubermag</a:t>
            </a:r>
          </a:p>
        </p:txBody>
      </p:sp>
      <p:sp>
        <p:nvSpPr>
          <p:cNvPr id="198" name="Marijan Beg1, Ryan A. Pepper1, and Hans Fangohr1,2"/>
          <p:cNvSpPr txBox="1"/>
          <p:nvPr>
            <p:ph type="body" sz="quarter" idx="1"/>
          </p:nvPr>
        </p:nvSpPr>
        <p:spPr>
          <a:xfrm>
            <a:off x="11112500" y="6559619"/>
            <a:ext cx="12573000" cy="10342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3900"/>
              </a:spcBef>
              <a:defRPr cap="none" sz="39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Marijan Beg</a:t>
            </a:r>
            <a:r>
              <a:rPr baseline="31999"/>
              <a:t>1</a:t>
            </a:r>
            <a:r>
              <a:t>, Ryan A. Pepper</a:t>
            </a:r>
            <a:r>
              <a:rPr baseline="31999"/>
              <a:t>1</a:t>
            </a:r>
            <a:r>
              <a:t>, and Hans Fangohr</a:t>
            </a:r>
            <a:r>
              <a:rPr baseline="31999"/>
              <a:t>1,2</a:t>
            </a:r>
          </a:p>
        </p:txBody>
      </p:sp>
      <p:sp>
        <p:nvSpPr>
          <p:cNvPr id="199" name="Rectangle"/>
          <p:cNvSpPr/>
          <p:nvPr/>
        </p:nvSpPr>
        <p:spPr>
          <a:xfrm>
            <a:off x="-7759" y="-16390"/>
            <a:ext cx="10632424" cy="13752101"/>
          </a:xfrm>
          <a:prstGeom prst="rect">
            <a:avLst/>
          </a:prstGeom>
          <a:gradFill>
            <a:gsLst>
              <a:gs pos="0">
                <a:srgbClr val="89888C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200" name="logo-white.pdf" descr="logo-whit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0458" y="3489064"/>
            <a:ext cx="5875990" cy="6737872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1University of Southampton, Highfield, SO17 1BJ Southampton, United Kingdom…"/>
          <p:cNvSpPr txBox="1"/>
          <p:nvPr/>
        </p:nvSpPr>
        <p:spPr>
          <a:xfrm>
            <a:off x="11132775" y="10986562"/>
            <a:ext cx="12405450" cy="138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624363">
              <a:spcBef>
                <a:spcPts val="0"/>
              </a:spcBef>
              <a:defRPr sz="2584"/>
            </a:pPr>
            <a:r>
              <a:rPr baseline="31999"/>
              <a:t>1</a:t>
            </a:r>
            <a:r>
              <a:t>University of Southampton, Highfield, SO17 1BJ Southampton, United Kingdom</a:t>
            </a:r>
          </a:p>
          <a:p>
            <a:pPr defTabSz="624363">
              <a:spcBef>
                <a:spcPts val="0"/>
              </a:spcBef>
              <a:defRPr sz="2584"/>
            </a:pPr>
            <a:r>
              <a:rPr baseline="31999"/>
              <a:t>2</a:t>
            </a:r>
            <a:r>
              <a:t>European XFEL GmbH, Holzkoppel 4, 22869 Schenefeld, Germany</a:t>
            </a:r>
          </a:p>
        </p:txBody>
      </p:sp>
      <p:sp>
        <p:nvSpPr>
          <p:cNvPr id="202" name="Last updated: 25 June 2020"/>
          <p:cNvSpPr txBox="1"/>
          <p:nvPr/>
        </p:nvSpPr>
        <p:spPr>
          <a:xfrm>
            <a:off x="20199039" y="13098868"/>
            <a:ext cx="38636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Last updated: 25 June 2020</a:t>
            </a:r>
          </a:p>
        </p:txBody>
      </p:sp>
      <p:sp>
        <p:nvSpPr>
          <p:cNvPr id="203" name="Line"/>
          <p:cNvSpPr/>
          <p:nvPr/>
        </p:nvSpPr>
        <p:spPr>
          <a:xfrm>
            <a:off x="11167411" y="7599829"/>
            <a:ext cx="11308279" cy="1"/>
          </a:xfrm>
          <a:prstGeom prst="line">
            <a:avLst/>
          </a:prstGeom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04" name="WARNING: This is a presentation PDF and does not have animations. For a MacOS Keynote presentation, ask Marijan."/>
          <p:cNvSpPr txBox="1"/>
          <p:nvPr/>
        </p:nvSpPr>
        <p:spPr>
          <a:xfrm>
            <a:off x="1869186" y="-1108506"/>
            <a:ext cx="206456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WARNING: </a:t>
            </a:r>
            <a:r>
              <a:rPr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</a:rPr>
              <a:t>This is a presentation PDF and does not have animations. For a MacOS Keynote presentation, ask Marijan.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art 0 - organis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0 - organisation</a:t>
            </a:r>
          </a:p>
        </p:txBody>
      </p:sp>
      <p:sp>
        <p:nvSpPr>
          <p:cNvPr id="242" name="The plan for session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plan for session 1</a:t>
            </a:r>
          </a:p>
        </p:txBody>
      </p:sp>
      <p:sp>
        <p:nvSpPr>
          <p:cNvPr id="243" name="The aim of the workshop is to gain some basic understanding of micromagnetics and to be able to run useful simulations in the end.…"/>
          <p:cNvSpPr txBox="1"/>
          <p:nvPr>
            <p:ph type="body" sz="half" idx="1"/>
          </p:nvPr>
        </p:nvSpPr>
        <p:spPr>
          <a:xfrm>
            <a:off x="762000" y="3632169"/>
            <a:ext cx="22860000" cy="4063094"/>
          </a:xfrm>
          <a:prstGeom prst="rect">
            <a:avLst/>
          </a:prstGeom>
        </p:spPr>
        <p:txBody>
          <a:bodyPr/>
          <a:lstStyle/>
          <a:p>
            <a:pPr marL="482600" indent="-482600" defTabSz="627379">
              <a:spcBef>
                <a:spcPts val="2900"/>
              </a:spcBef>
              <a:defRPr sz="3648"/>
            </a:pPr>
            <a:r>
              <a:t>The aim of the workshop is to gain some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basic understanding of micromagnetics</a:t>
            </a:r>
            <a:r>
              <a:t> and to be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able to run useful simulations</a:t>
            </a:r>
            <a:r>
              <a:t> in the end. </a:t>
            </a:r>
          </a:p>
          <a:p>
            <a:pPr marL="482600" indent="-482600" defTabSz="627379">
              <a:spcBef>
                <a:spcPts val="2900"/>
              </a:spcBef>
              <a:defRPr sz="3648"/>
            </a:pPr>
            <a:r>
              <a:t>Our assumption is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no previous experience</a:t>
            </a:r>
            <a:r>
              <a:t> in micromagnetics, Python, or Jupyter.</a:t>
            </a:r>
          </a:p>
          <a:p>
            <a:pPr marL="482600" indent="-482600" defTabSz="627379">
              <a:spcBef>
                <a:spcPts val="2900"/>
              </a:spcBef>
              <a:defRPr sz="3648"/>
            </a:pPr>
            <a:r>
              <a:t>In Session 1, we are going to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cover only the very basics</a:t>
            </a:r>
            <a:r>
              <a:t>, so that everybody should be able to follow sessions 2 and 3 (the most exciting things happen later). </a:t>
            </a:r>
          </a:p>
        </p:txBody>
      </p:sp>
      <p:grpSp>
        <p:nvGrpSpPr>
          <p:cNvPr id="246" name="Rectangle"/>
          <p:cNvGrpSpPr/>
          <p:nvPr/>
        </p:nvGrpSpPr>
        <p:grpSpPr>
          <a:xfrm>
            <a:off x="1748726" y="9313929"/>
            <a:ext cx="5164874" cy="2033116"/>
            <a:chOff x="0" y="0"/>
            <a:chExt cx="5164872" cy="2033114"/>
          </a:xfrm>
        </p:grpSpPr>
        <p:sp>
          <p:nvSpPr>
            <p:cNvPr id="245" name="Rectangle"/>
            <p:cNvSpPr/>
            <p:nvPr/>
          </p:nvSpPr>
          <p:spPr>
            <a:xfrm>
              <a:off x="50799" y="50800"/>
              <a:ext cx="5063274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44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5164874" cy="2033115"/>
            </a:xfrm>
            <a:prstGeom prst="rect">
              <a:avLst/>
            </a:prstGeom>
            <a:effectLst/>
          </p:spPr>
        </p:pic>
      </p:grpSp>
      <p:sp>
        <p:nvSpPr>
          <p:cNvPr id="247" name="Micromagnetics basics"/>
          <p:cNvSpPr txBox="1"/>
          <p:nvPr/>
        </p:nvSpPr>
        <p:spPr>
          <a:xfrm>
            <a:off x="2197123" y="9581186"/>
            <a:ext cx="4268080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Micromagnetics basics</a:t>
            </a:r>
          </a:p>
        </p:txBody>
      </p:sp>
      <p:grpSp>
        <p:nvGrpSpPr>
          <p:cNvPr id="250" name="Rectangle"/>
          <p:cNvGrpSpPr/>
          <p:nvPr/>
        </p:nvGrpSpPr>
        <p:grpSpPr>
          <a:xfrm>
            <a:off x="5294546" y="10698436"/>
            <a:ext cx="5164874" cy="2033115"/>
            <a:chOff x="0" y="0"/>
            <a:chExt cx="5164872" cy="2033114"/>
          </a:xfrm>
        </p:grpSpPr>
        <p:sp>
          <p:nvSpPr>
            <p:cNvPr id="249" name="Rectangle"/>
            <p:cNvSpPr/>
            <p:nvPr/>
          </p:nvSpPr>
          <p:spPr>
            <a:xfrm>
              <a:off x="50800" y="50800"/>
              <a:ext cx="5063273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48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64873" cy="2033115"/>
            </a:xfrm>
            <a:prstGeom prst="rect">
              <a:avLst/>
            </a:prstGeom>
            <a:effectLst/>
          </p:spPr>
        </p:pic>
      </p:grpSp>
      <p:sp>
        <p:nvSpPr>
          <p:cNvPr id="251" name="Python basics"/>
          <p:cNvSpPr txBox="1"/>
          <p:nvPr/>
        </p:nvSpPr>
        <p:spPr>
          <a:xfrm>
            <a:off x="6743534" y="10965693"/>
            <a:ext cx="2266898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Python basics</a:t>
            </a:r>
          </a:p>
        </p:txBody>
      </p:sp>
      <p:grpSp>
        <p:nvGrpSpPr>
          <p:cNvPr id="254" name="Rectangle"/>
          <p:cNvGrpSpPr/>
          <p:nvPr/>
        </p:nvGrpSpPr>
        <p:grpSpPr>
          <a:xfrm>
            <a:off x="8790425" y="9313929"/>
            <a:ext cx="5164874" cy="2033116"/>
            <a:chOff x="0" y="0"/>
            <a:chExt cx="5164872" cy="2033114"/>
          </a:xfrm>
        </p:grpSpPr>
        <p:sp>
          <p:nvSpPr>
            <p:cNvPr id="253" name="Rectangle"/>
            <p:cNvSpPr/>
            <p:nvPr/>
          </p:nvSpPr>
          <p:spPr>
            <a:xfrm>
              <a:off x="50800" y="50800"/>
              <a:ext cx="5063273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52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64873" cy="2033115"/>
            </a:xfrm>
            <a:prstGeom prst="rect">
              <a:avLst/>
            </a:prstGeom>
            <a:effectLst/>
          </p:spPr>
        </p:pic>
      </p:grpSp>
      <p:sp>
        <p:nvSpPr>
          <p:cNvPr id="255" name="Jupyter basics"/>
          <p:cNvSpPr txBox="1"/>
          <p:nvPr/>
        </p:nvSpPr>
        <p:spPr>
          <a:xfrm>
            <a:off x="10051676" y="9581186"/>
            <a:ext cx="2642371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Jupyter basics</a:t>
            </a:r>
          </a:p>
        </p:txBody>
      </p:sp>
      <p:grpSp>
        <p:nvGrpSpPr>
          <p:cNvPr id="258" name="Rectangle"/>
          <p:cNvGrpSpPr/>
          <p:nvPr/>
        </p:nvGrpSpPr>
        <p:grpSpPr>
          <a:xfrm>
            <a:off x="17929325" y="9769048"/>
            <a:ext cx="5164874" cy="2033116"/>
            <a:chOff x="0" y="0"/>
            <a:chExt cx="5164872" cy="2033114"/>
          </a:xfrm>
        </p:grpSpPr>
        <p:sp>
          <p:nvSpPr>
            <p:cNvPr id="257" name="Rectangle"/>
            <p:cNvSpPr/>
            <p:nvPr/>
          </p:nvSpPr>
          <p:spPr>
            <a:xfrm>
              <a:off x="50800" y="50800"/>
              <a:ext cx="5063273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56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64873" cy="2033115"/>
            </a:xfrm>
            <a:prstGeom prst="rect">
              <a:avLst/>
            </a:prstGeom>
            <a:effectLst/>
          </p:spPr>
        </p:pic>
      </p:grpSp>
      <p:sp>
        <p:nvSpPr>
          <p:cNvPr id="259" name="First Ubermag simulation"/>
          <p:cNvSpPr txBox="1"/>
          <p:nvPr/>
        </p:nvSpPr>
        <p:spPr>
          <a:xfrm>
            <a:off x="18695539" y="10036306"/>
            <a:ext cx="363244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First Ubermag simulation</a:t>
            </a:r>
          </a:p>
        </p:txBody>
      </p:sp>
      <p:pic>
        <p:nvPicPr>
          <p:cNvPr id="26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27845" y="10584917"/>
            <a:ext cx="1846338" cy="401377"/>
          </a:xfrm>
          <a:prstGeom prst="rect">
            <a:avLst/>
          </a:prstGeom>
        </p:spPr>
      </p:pic>
      <p:sp>
        <p:nvSpPr>
          <p:cNvPr id="262" name="topics"/>
          <p:cNvSpPr txBox="1"/>
          <p:nvPr/>
        </p:nvSpPr>
        <p:spPr>
          <a:xfrm>
            <a:off x="6901357" y="8393451"/>
            <a:ext cx="1951254" cy="88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>
                <a:solidFill>
                  <a:schemeClr val="accent1"/>
                </a:solidFill>
              </a:defRPr>
            </a:lvl1pPr>
          </a:lstStyle>
          <a:p>
            <a:pPr/>
            <a:r>
              <a:t>topics</a:t>
            </a:r>
          </a:p>
        </p:txBody>
      </p:sp>
      <p:sp>
        <p:nvSpPr>
          <p:cNvPr id="263" name="goal"/>
          <p:cNvSpPr txBox="1"/>
          <p:nvPr/>
        </p:nvSpPr>
        <p:spPr>
          <a:xfrm>
            <a:off x="19536136" y="9043734"/>
            <a:ext cx="1951254" cy="88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>
                <a:solidFill>
                  <a:schemeClr val="accent1"/>
                </a:solidFill>
              </a:defRPr>
            </a:lvl1pPr>
          </a:lstStyle>
          <a:p>
            <a:pPr/>
            <a:r>
              <a:t>goal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Rectangle"/>
          <p:cNvGrpSpPr/>
          <p:nvPr/>
        </p:nvGrpSpPr>
        <p:grpSpPr>
          <a:xfrm>
            <a:off x="8790425" y="9313929"/>
            <a:ext cx="5164874" cy="2033116"/>
            <a:chOff x="0" y="0"/>
            <a:chExt cx="5164872" cy="2033114"/>
          </a:xfrm>
        </p:grpSpPr>
        <p:sp>
          <p:nvSpPr>
            <p:cNvPr id="266" name="Rectangle"/>
            <p:cNvSpPr/>
            <p:nvPr/>
          </p:nvSpPr>
          <p:spPr>
            <a:xfrm>
              <a:off x="50800" y="50800"/>
              <a:ext cx="5063273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65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64873" cy="2033115"/>
            </a:xfrm>
            <a:prstGeom prst="rect">
              <a:avLst/>
            </a:prstGeom>
            <a:effectLst/>
          </p:spPr>
        </p:pic>
      </p:grpSp>
      <p:sp>
        <p:nvSpPr>
          <p:cNvPr id="268" name="Part 0 - organis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0 - organisation</a:t>
            </a:r>
          </a:p>
        </p:txBody>
      </p:sp>
      <p:sp>
        <p:nvSpPr>
          <p:cNvPr id="269" name="The plan for session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plan for session 2</a:t>
            </a:r>
          </a:p>
        </p:txBody>
      </p:sp>
      <p:sp>
        <p:nvSpPr>
          <p:cNvPr id="270" name="In Session 2, we build on top of the basics we introduced in session 1.…"/>
          <p:cNvSpPr txBox="1"/>
          <p:nvPr>
            <p:ph type="body" sz="half" idx="1"/>
          </p:nvPr>
        </p:nvSpPr>
        <p:spPr>
          <a:xfrm>
            <a:off x="762000" y="3557828"/>
            <a:ext cx="22860000" cy="4063094"/>
          </a:xfrm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3400"/>
              </a:spcBef>
              <a:defRPr sz="4224"/>
            </a:pPr>
            <a:r>
              <a:t>In Session 2, we build on top of the basics we introduced in session 1.</a:t>
            </a:r>
          </a:p>
          <a:p>
            <a:pPr marL="558800" indent="-558800" defTabSz="726440">
              <a:spcBef>
                <a:spcPts val="3400"/>
              </a:spcBef>
              <a:defRPr sz="4224"/>
            </a:pPr>
            <a:r>
              <a:t>We are going to have a look at spatially varying fields, parameters, energy and dynamics equations, as well as periodic boundary conditions.</a:t>
            </a:r>
          </a:p>
          <a:p>
            <a:pPr marL="558800" indent="-558800" defTabSz="726440">
              <a:spcBef>
                <a:spcPts val="3400"/>
              </a:spcBef>
              <a:defRPr sz="4224"/>
            </a:pPr>
            <a:r>
              <a:t>In addition, we are going to start looking at some data analysis and visualisation methods.</a:t>
            </a:r>
          </a:p>
        </p:txBody>
      </p:sp>
      <p:grpSp>
        <p:nvGrpSpPr>
          <p:cNvPr id="273" name="Rectangle"/>
          <p:cNvGrpSpPr/>
          <p:nvPr/>
        </p:nvGrpSpPr>
        <p:grpSpPr>
          <a:xfrm>
            <a:off x="5294546" y="10698436"/>
            <a:ext cx="5164874" cy="2033115"/>
            <a:chOff x="0" y="0"/>
            <a:chExt cx="5164872" cy="2033114"/>
          </a:xfrm>
        </p:grpSpPr>
        <p:sp>
          <p:nvSpPr>
            <p:cNvPr id="272" name="Rectangle"/>
            <p:cNvSpPr/>
            <p:nvPr/>
          </p:nvSpPr>
          <p:spPr>
            <a:xfrm>
              <a:off x="50800" y="50800"/>
              <a:ext cx="5063273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71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64873" cy="2033115"/>
            </a:xfrm>
            <a:prstGeom prst="rect">
              <a:avLst/>
            </a:prstGeom>
            <a:effectLst/>
          </p:spPr>
        </p:pic>
      </p:grpSp>
      <p:sp>
        <p:nvSpPr>
          <p:cNvPr id="274" name="Spatially varying fields"/>
          <p:cNvSpPr txBox="1"/>
          <p:nvPr/>
        </p:nvSpPr>
        <p:spPr>
          <a:xfrm>
            <a:off x="6060761" y="10965693"/>
            <a:ext cx="363244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Spatially varying fields</a:t>
            </a:r>
          </a:p>
        </p:txBody>
      </p:sp>
      <p:sp>
        <p:nvSpPr>
          <p:cNvPr id="275" name="PBC"/>
          <p:cNvSpPr txBox="1"/>
          <p:nvPr/>
        </p:nvSpPr>
        <p:spPr>
          <a:xfrm>
            <a:off x="10051676" y="9930436"/>
            <a:ext cx="264237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PBC</a:t>
            </a:r>
          </a:p>
        </p:txBody>
      </p:sp>
      <p:grpSp>
        <p:nvGrpSpPr>
          <p:cNvPr id="278" name="Rectangle"/>
          <p:cNvGrpSpPr/>
          <p:nvPr/>
        </p:nvGrpSpPr>
        <p:grpSpPr>
          <a:xfrm>
            <a:off x="17929325" y="9769048"/>
            <a:ext cx="5164874" cy="2033116"/>
            <a:chOff x="0" y="0"/>
            <a:chExt cx="5164872" cy="2033114"/>
          </a:xfrm>
        </p:grpSpPr>
        <p:sp>
          <p:nvSpPr>
            <p:cNvPr id="277" name="Rectangle"/>
            <p:cNvSpPr/>
            <p:nvPr/>
          </p:nvSpPr>
          <p:spPr>
            <a:xfrm>
              <a:off x="50800" y="50800"/>
              <a:ext cx="5063273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76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64873" cy="2033115"/>
            </a:xfrm>
            <a:prstGeom prst="rect">
              <a:avLst/>
            </a:prstGeom>
            <a:effectLst/>
          </p:spPr>
        </p:pic>
      </p:grpSp>
      <p:sp>
        <p:nvSpPr>
          <p:cNvPr id="279" name="DW pair to skyrmion"/>
          <p:cNvSpPr txBox="1"/>
          <p:nvPr/>
        </p:nvSpPr>
        <p:spPr>
          <a:xfrm>
            <a:off x="18695539" y="10036306"/>
            <a:ext cx="363244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DW pair to skyrmion</a:t>
            </a:r>
          </a:p>
        </p:txBody>
      </p:sp>
      <p:pic>
        <p:nvPicPr>
          <p:cNvPr id="28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27845" y="10584917"/>
            <a:ext cx="1846338" cy="401377"/>
          </a:xfrm>
          <a:prstGeom prst="rect">
            <a:avLst/>
          </a:prstGeom>
        </p:spPr>
      </p:pic>
      <p:sp>
        <p:nvSpPr>
          <p:cNvPr id="282" name="topics"/>
          <p:cNvSpPr txBox="1"/>
          <p:nvPr/>
        </p:nvSpPr>
        <p:spPr>
          <a:xfrm>
            <a:off x="6901357" y="8393451"/>
            <a:ext cx="1951254" cy="88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>
                <a:solidFill>
                  <a:schemeClr val="accent1"/>
                </a:solidFill>
              </a:defRPr>
            </a:lvl1pPr>
          </a:lstStyle>
          <a:p>
            <a:pPr/>
            <a:r>
              <a:t>topics</a:t>
            </a:r>
          </a:p>
        </p:txBody>
      </p:sp>
      <p:sp>
        <p:nvSpPr>
          <p:cNvPr id="283" name="goal"/>
          <p:cNvSpPr txBox="1"/>
          <p:nvPr/>
        </p:nvSpPr>
        <p:spPr>
          <a:xfrm>
            <a:off x="19536136" y="8987704"/>
            <a:ext cx="1951254" cy="88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>
                <a:solidFill>
                  <a:schemeClr val="accent1"/>
                </a:solidFill>
              </a:defRPr>
            </a:lvl1pPr>
          </a:lstStyle>
          <a:p>
            <a:pPr/>
            <a:r>
              <a:t>goal</a:t>
            </a:r>
          </a:p>
        </p:txBody>
      </p:sp>
      <p:grpSp>
        <p:nvGrpSpPr>
          <p:cNvPr id="286" name="Rectangle"/>
          <p:cNvGrpSpPr/>
          <p:nvPr/>
        </p:nvGrpSpPr>
        <p:grpSpPr>
          <a:xfrm>
            <a:off x="1157795" y="9313929"/>
            <a:ext cx="5164874" cy="2033116"/>
            <a:chOff x="0" y="0"/>
            <a:chExt cx="5164872" cy="2033114"/>
          </a:xfrm>
        </p:grpSpPr>
        <p:sp>
          <p:nvSpPr>
            <p:cNvPr id="285" name="Rectangle"/>
            <p:cNvSpPr/>
            <p:nvPr/>
          </p:nvSpPr>
          <p:spPr>
            <a:xfrm>
              <a:off x="50799" y="50800"/>
              <a:ext cx="5063274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84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5164874" cy="2033115"/>
            </a:xfrm>
            <a:prstGeom prst="rect">
              <a:avLst/>
            </a:prstGeom>
            <a:effectLst/>
          </p:spPr>
        </p:pic>
      </p:grpSp>
      <p:sp>
        <p:nvSpPr>
          <p:cNvPr id="287" name="Ubermag simulation skeleton"/>
          <p:cNvSpPr txBox="1"/>
          <p:nvPr/>
        </p:nvSpPr>
        <p:spPr>
          <a:xfrm>
            <a:off x="1211363" y="9581186"/>
            <a:ext cx="5057738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Ubermag simulation skeleton</a:t>
            </a:r>
          </a:p>
        </p:txBody>
      </p:sp>
      <p:grpSp>
        <p:nvGrpSpPr>
          <p:cNvPr id="290" name="Rectangle"/>
          <p:cNvGrpSpPr/>
          <p:nvPr/>
        </p:nvGrpSpPr>
        <p:grpSpPr>
          <a:xfrm>
            <a:off x="5294546" y="7821631"/>
            <a:ext cx="5164874" cy="2033115"/>
            <a:chOff x="0" y="0"/>
            <a:chExt cx="5164872" cy="2033114"/>
          </a:xfrm>
        </p:grpSpPr>
        <p:sp>
          <p:nvSpPr>
            <p:cNvPr id="289" name="Rectangle"/>
            <p:cNvSpPr/>
            <p:nvPr/>
          </p:nvSpPr>
          <p:spPr>
            <a:xfrm>
              <a:off x="50800" y="50800"/>
              <a:ext cx="5063273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88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64873" cy="2033115"/>
            </a:xfrm>
            <a:prstGeom prst="rect">
              <a:avLst/>
            </a:prstGeom>
            <a:effectLst/>
          </p:spPr>
        </p:pic>
      </p:grpSp>
      <p:sp>
        <p:nvSpPr>
          <p:cNvPr id="291" name="Data analysis and visualisation"/>
          <p:cNvSpPr txBox="1"/>
          <p:nvPr/>
        </p:nvSpPr>
        <p:spPr>
          <a:xfrm>
            <a:off x="5983525" y="7879338"/>
            <a:ext cx="3786917" cy="19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1400"/>
              </a:spcBef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Data analysis and visualisation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Rectangle"/>
          <p:cNvGrpSpPr/>
          <p:nvPr/>
        </p:nvGrpSpPr>
        <p:grpSpPr>
          <a:xfrm>
            <a:off x="14073570" y="8809668"/>
            <a:ext cx="5164874" cy="2033116"/>
            <a:chOff x="0" y="0"/>
            <a:chExt cx="5164872" cy="2033114"/>
          </a:xfrm>
        </p:grpSpPr>
        <p:sp>
          <p:nvSpPr>
            <p:cNvPr id="294" name="Rectangle"/>
            <p:cNvSpPr/>
            <p:nvPr/>
          </p:nvSpPr>
          <p:spPr>
            <a:xfrm>
              <a:off x="50800" y="50800"/>
              <a:ext cx="5063273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93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64873" cy="2033115"/>
            </a:xfrm>
            <a:prstGeom prst="rect">
              <a:avLst/>
            </a:prstGeom>
            <a:effectLst/>
          </p:spPr>
        </p:pic>
      </p:grpSp>
      <p:sp>
        <p:nvSpPr>
          <p:cNvPr id="296" name="Part 0 - organis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0 - organisation</a:t>
            </a:r>
          </a:p>
        </p:txBody>
      </p:sp>
      <p:sp>
        <p:nvSpPr>
          <p:cNvPr id="297" name="The plan for session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plan for session 3</a:t>
            </a:r>
          </a:p>
        </p:txBody>
      </p:sp>
      <p:sp>
        <p:nvSpPr>
          <p:cNvPr id="298" name="In Session 3, we show some more specialised topics.…"/>
          <p:cNvSpPr txBox="1"/>
          <p:nvPr>
            <p:ph type="body" sz="half" idx="1"/>
          </p:nvPr>
        </p:nvSpPr>
        <p:spPr>
          <a:xfrm>
            <a:off x="762000" y="3557828"/>
            <a:ext cx="22860000" cy="4063094"/>
          </a:xfrm>
          <a:prstGeom prst="rect">
            <a:avLst/>
          </a:prstGeom>
        </p:spPr>
        <p:txBody>
          <a:bodyPr/>
          <a:lstStyle/>
          <a:p>
            <a:pPr/>
            <a:r>
              <a:t>In Session 3, we show some more specialised topics.</a:t>
            </a:r>
          </a:p>
          <a:p>
            <a:pPr/>
            <a:r>
              <a:t>We focus on data analysis and visualisation tools.</a:t>
            </a:r>
          </a:p>
        </p:txBody>
      </p:sp>
      <p:grpSp>
        <p:nvGrpSpPr>
          <p:cNvPr id="301" name="Rectangle"/>
          <p:cNvGrpSpPr/>
          <p:nvPr/>
        </p:nvGrpSpPr>
        <p:grpSpPr>
          <a:xfrm>
            <a:off x="9758553" y="10194175"/>
            <a:ext cx="5164874" cy="2033116"/>
            <a:chOff x="0" y="0"/>
            <a:chExt cx="5164872" cy="2033114"/>
          </a:xfrm>
        </p:grpSpPr>
        <p:sp>
          <p:nvSpPr>
            <p:cNvPr id="300" name="Rectangle"/>
            <p:cNvSpPr/>
            <p:nvPr/>
          </p:nvSpPr>
          <p:spPr>
            <a:xfrm>
              <a:off x="50800" y="50800"/>
              <a:ext cx="5063273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99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64873" cy="2033115"/>
            </a:xfrm>
            <a:prstGeom prst="rect">
              <a:avLst/>
            </a:prstGeom>
            <a:effectLst/>
          </p:spPr>
        </p:pic>
      </p:grpSp>
      <p:sp>
        <p:nvSpPr>
          <p:cNvPr id="302" name="Time varying fields"/>
          <p:cNvSpPr txBox="1"/>
          <p:nvPr/>
        </p:nvSpPr>
        <p:spPr>
          <a:xfrm>
            <a:off x="10524768" y="10461432"/>
            <a:ext cx="363244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Time varying fields</a:t>
            </a:r>
          </a:p>
        </p:txBody>
      </p:sp>
      <p:sp>
        <p:nvSpPr>
          <p:cNvPr id="303" name="Ubermag summary"/>
          <p:cNvSpPr txBox="1"/>
          <p:nvPr/>
        </p:nvSpPr>
        <p:spPr>
          <a:xfrm>
            <a:off x="15334822" y="9076925"/>
            <a:ext cx="2642371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Ubermag summary</a:t>
            </a:r>
          </a:p>
        </p:txBody>
      </p:sp>
      <p:sp>
        <p:nvSpPr>
          <p:cNvPr id="304" name="topics"/>
          <p:cNvSpPr txBox="1"/>
          <p:nvPr/>
        </p:nvSpPr>
        <p:spPr>
          <a:xfrm>
            <a:off x="11365364" y="7889190"/>
            <a:ext cx="1951254" cy="88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>
                <a:solidFill>
                  <a:schemeClr val="accent1"/>
                </a:solidFill>
              </a:defRPr>
            </a:lvl1pPr>
          </a:lstStyle>
          <a:p>
            <a:pPr/>
            <a:r>
              <a:t>topics</a:t>
            </a:r>
          </a:p>
        </p:txBody>
      </p:sp>
      <p:grpSp>
        <p:nvGrpSpPr>
          <p:cNvPr id="307" name="Rectangle"/>
          <p:cNvGrpSpPr/>
          <p:nvPr/>
        </p:nvGrpSpPr>
        <p:grpSpPr>
          <a:xfrm>
            <a:off x="5145556" y="8809668"/>
            <a:ext cx="5164874" cy="2033116"/>
            <a:chOff x="0" y="0"/>
            <a:chExt cx="5164872" cy="2033114"/>
          </a:xfrm>
        </p:grpSpPr>
        <p:sp>
          <p:nvSpPr>
            <p:cNvPr id="306" name="Rectangle"/>
            <p:cNvSpPr/>
            <p:nvPr/>
          </p:nvSpPr>
          <p:spPr>
            <a:xfrm>
              <a:off x="50800" y="50800"/>
              <a:ext cx="5063273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305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64873" cy="2033115"/>
            </a:xfrm>
            <a:prstGeom prst="rect">
              <a:avLst/>
            </a:prstGeom>
            <a:effectLst/>
          </p:spPr>
        </p:pic>
      </p:grpSp>
      <p:sp>
        <p:nvSpPr>
          <p:cNvPr id="308" name="Field operations"/>
          <p:cNvSpPr txBox="1"/>
          <p:nvPr/>
        </p:nvSpPr>
        <p:spPr>
          <a:xfrm>
            <a:off x="5199124" y="9426175"/>
            <a:ext cx="505773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Field operations</a:t>
            </a:r>
          </a:p>
        </p:txBody>
      </p:sp>
      <p:grpSp>
        <p:nvGrpSpPr>
          <p:cNvPr id="311" name="Rectangle"/>
          <p:cNvGrpSpPr/>
          <p:nvPr/>
        </p:nvGrpSpPr>
        <p:grpSpPr>
          <a:xfrm>
            <a:off x="9758553" y="7317370"/>
            <a:ext cx="5164874" cy="2033116"/>
            <a:chOff x="0" y="0"/>
            <a:chExt cx="5164872" cy="2033114"/>
          </a:xfrm>
        </p:grpSpPr>
        <p:sp>
          <p:nvSpPr>
            <p:cNvPr id="310" name="Rectangle"/>
            <p:cNvSpPr/>
            <p:nvPr/>
          </p:nvSpPr>
          <p:spPr>
            <a:xfrm>
              <a:off x="50800" y="50800"/>
              <a:ext cx="5063273" cy="19315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309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64873" cy="2033115"/>
            </a:xfrm>
            <a:prstGeom prst="rect">
              <a:avLst/>
            </a:prstGeom>
            <a:effectLst/>
          </p:spPr>
        </p:pic>
      </p:grpSp>
      <p:sp>
        <p:nvSpPr>
          <p:cNvPr id="312" name="Data analysis and visualisation"/>
          <p:cNvSpPr txBox="1"/>
          <p:nvPr/>
        </p:nvSpPr>
        <p:spPr>
          <a:xfrm>
            <a:off x="10447532" y="7375077"/>
            <a:ext cx="3786917" cy="19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1400"/>
              </a:spcBef>
              <a:defRPr b="1"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Data analysis and visualisation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687474703a2f2f636f6d7075746174696f6e616c6d6f64656c6c696e672e6769746875622e696f2f666964696d61672f666967732f736b79726d696f6e2e6a7067.jpeg" descr="687474703a2f2f636f6d7075746174696f6e616c6d6f64656c6c696e672e6769746875622e696f2f666964696d61672f666967732f736b79726d696f6e2e6a706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668" y="870746"/>
            <a:ext cx="150876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Micromagnetics"/>
          <p:cNvSpPr txBox="1"/>
          <p:nvPr>
            <p:ph type="title"/>
          </p:nvPr>
        </p:nvSpPr>
        <p:spPr>
          <a:xfrm>
            <a:off x="11407542" y="10562097"/>
            <a:ext cx="12537387" cy="3401839"/>
          </a:xfrm>
          <a:prstGeom prst="rect">
            <a:avLst/>
          </a:prstGeom>
        </p:spPr>
        <p:txBody>
          <a:bodyPr/>
          <a:lstStyle>
            <a:lvl1pPr defTabSz="478790">
              <a:defRPr sz="17574"/>
            </a:lvl1pPr>
          </a:lstStyle>
          <a:p>
            <a:pPr/>
            <a:r>
              <a:t>Micromagnetics</a:t>
            </a:r>
          </a:p>
        </p:txBody>
      </p:sp>
      <p:sp>
        <p:nvSpPr>
          <p:cNvPr id="316" name="Line"/>
          <p:cNvSpPr/>
          <p:nvPr/>
        </p:nvSpPr>
        <p:spPr>
          <a:xfrm>
            <a:off x="11544930" y="10370037"/>
            <a:ext cx="12262610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80000"/>
              </a:lnSpc>
              <a:spcBef>
                <a:spcPts val="0"/>
              </a:spcBef>
              <a:defRPr cap="all" sz="38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317" name="Part 1"/>
          <p:cNvSpPr txBox="1"/>
          <p:nvPr/>
        </p:nvSpPr>
        <p:spPr>
          <a:xfrm>
            <a:off x="11407542" y="9135178"/>
            <a:ext cx="4330124" cy="1380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53084">
              <a:lnSpc>
                <a:spcPct val="80000"/>
              </a:lnSpc>
              <a:spcBef>
                <a:spcPts val="0"/>
              </a:spcBef>
              <a:defRPr cap="all" sz="1005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Part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320" name="Micromagne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Micromagnetics</a:t>
            </a:r>
          </a:p>
        </p:txBody>
      </p:sp>
      <p:sp>
        <p:nvSpPr>
          <p:cNvPr id="321" name="“… is a field of physics dealing with the prediction of magnetic behaviours at sub-micrometer length scales.”"/>
          <p:cNvSpPr txBox="1"/>
          <p:nvPr/>
        </p:nvSpPr>
        <p:spPr>
          <a:xfrm>
            <a:off x="6141579" y="5657393"/>
            <a:ext cx="12100842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spcBef>
                <a:spcPts val="2800"/>
              </a:spcBef>
              <a:defRPr i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“… is a field of physics dealing with the prediction of magnetic behaviours at sub-micrometer length scales.”</a:t>
            </a:r>
          </a:p>
        </p:txBody>
      </p:sp>
      <p:sp>
        <p:nvSpPr>
          <p:cNvPr id="322" name="Source: Wikipedia"/>
          <p:cNvSpPr txBox="1"/>
          <p:nvPr/>
        </p:nvSpPr>
        <p:spPr>
          <a:xfrm>
            <a:off x="14877406" y="8589937"/>
            <a:ext cx="33093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325" name="Magnetisation field"/>
          <p:cNvSpPr txBox="1"/>
          <p:nvPr>
            <p:ph type="title"/>
          </p:nvPr>
        </p:nvSpPr>
        <p:spPr>
          <a:xfrm>
            <a:off x="762000" y="2159000"/>
            <a:ext cx="11136798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Magnetisation field</a:t>
            </a:r>
          </a:p>
        </p:txBody>
      </p:sp>
      <p:sp>
        <p:nvSpPr>
          <p:cNvPr id="326" name="In continuum approximation, magnetisation is considered to be a continuous vector field.…"/>
          <p:cNvSpPr txBox="1"/>
          <p:nvPr>
            <p:ph type="body" idx="1"/>
          </p:nvPr>
        </p:nvSpPr>
        <p:spPr>
          <a:xfrm>
            <a:off x="866799" y="3924299"/>
            <a:ext cx="21834087" cy="7532213"/>
          </a:xfrm>
          <a:prstGeom prst="rect">
            <a:avLst/>
          </a:prstGeom>
        </p:spPr>
        <p:txBody>
          <a:bodyPr/>
          <a:lstStyle/>
          <a:p>
            <a:pPr marL="444499" indent="-444499" defTabSz="584200">
              <a:spcBef>
                <a:spcPts val="2800"/>
              </a:spcBef>
              <a:defRPr sz="4000"/>
            </a:pPr>
            <a:r>
              <a:t>In continuum approximation, magnetisation is considered to be a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continuous vector field.</a:t>
            </a:r>
            <a:endParaRPr b="1">
              <a:solidFill>
                <a:schemeClr val="accent1"/>
              </a:solidFill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444499" indent="-444499" defTabSz="584200">
              <a:spcBef>
                <a:spcPts val="2800"/>
              </a:spcBef>
              <a:defRPr sz="4000"/>
            </a:pPr>
            <a:r>
              <a:t>Magnetisation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(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t>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</a:t>
            </a:r>
            <a:r>
              <a:t>) is a function of both space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t> and time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</a:t>
            </a:r>
            <a:r>
              <a:t>.</a:t>
            </a:r>
          </a:p>
        </p:txBody>
      </p:sp>
      <p:sp>
        <p:nvSpPr>
          <p:cNvPr id="327" name="Equation"/>
          <p:cNvSpPr txBox="1"/>
          <p:nvPr/>
        </p:nvSpPr>
        <p:spPr>
          <a:xfrm>
            <a:off x="10459437" y="6554317"/>
            <a:ext cx="3465126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330" name="Micromagnetic assump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Micromagnetic assumptions</a:t>
            </a:r>
          </a:p>
        </p:txBody>
      </p:sp>
      <p:sp>
        <p:nvSpPr>
          <p:cNvPr id="331" name="Magnetisation field M(r, t) is differentiable (continuous and slowly changing) with respect to both space r and time t.…"/>
          <p:cNvSpPr txBox="1"/>
          <p:nvPr>
            <p:ph type="body" idx="1"/>
          </p:nvPr>
        </p:nvSpPr>
        <p:spPr>
          <a:xfrm>
            <a:off x="785552" y="3697461"/>
            <a:ext cx="21908941" cy="8386065"/>
          </a:xfrm>
          <a:prstGeom prst="rect">
            <a:avLst/>
          </a:prstGeom>
        </p:spPr>
        <p:txBody>
          <a:bodyPr/>
          <a:lstStyle/>
          <a:p>
            <a:pPr marL="838200" indent="-838200" defTabSz="584200">
              <a:spcBef>
                <a:spcPts val="2800"/>
              </a:spcBef>
              <a:buClrTx/>
              <a:buSzPct val="100000"/>
              <a:buFontTx/>
              <a:buAutoNum type="arabicPeriod" startAt="1"/>
              <a:defRPr sz="4000"/>
            </a:pPr>
            <a:r>
              <a:t>Magnetisation field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(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t>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</a:t>
            </a:r>
            <a:r>
              <a:t>) is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differentiable</a:t>
            </a:r>
            <a:r>
              <a:t> (continuous and slowly changing) with respect to both space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t> and time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</a:t>
            </a:r>
            <a:r>
              <a:t>.</a:t>
            </a:r>
          </a:p>
          <a:p>
            <a:pPr marL="838200" indent="-838200" defTabSz="584200">
              <a:spcBef>
                <a:spcPts val="2800"/>
              </a:spcBef>
              <a:buClrTx/>
              <a:buSzPct val="100000"/>
              <a:buFontTx/>
              <a:buAutoNum type="arabicPeriod" startAt="1"/>
              <a:defRPr sz="4000"/>
            </a:pPr>
            <a:r>
              <a:t>The magnetisation field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norm is constant </a:t>
            </a:r>
            <a:r>
              <a:t>(time invariant).</a:t>
            </a:r>
          </a:p>
          <a:p>
            <a:pPr lvl="1" marL="1164166" indent="-529166" defTabSz="584200">
              <a:spcBef>
                <a:spcPts val="2800"/>
              </a:spcBef>
              <a:buChar char="‣"/>
              <a:defRPr sz="4000"/>
            </a:pPr>
            <a:r>
              <a:t>Constant norm |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| is represented by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saturation magnetisation</a:t>
            </a:r>
            <a:r>
              <a:t>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rPr baseline="-5999"/>
              <a:t>s</a:t>
            </a:r>
            <a:r>
              <a:t>.</a:t>
            </a:r>
          </a:p>
          <a:p>
            <a:pPr lvl="1" marL="1164166" indent="-529166" defTabSz="584200">
              <a:spcBef>
                <a:spcPts val="2800"/>
              </a:spcBef>
              <a:buChar char="‣"/>
              <a:defRPr sz="4000"/>
            </a:pPr>
          </a:p>
          <a:p>
            <a:pPr lvl="1" marL="1164166" indent="-529166" defTabSz="584200">
              <a:spcBef>
                <a:spcPts val="2800"/>
              </a:spcBef>
              <a:buChar char="‣"/>
              <a:defRPr sz="4000"/>
            </a:pPr>
            <a:r>
              <a:t>Very often, magnetisation is represented by a normalised magnetisation field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(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t>, t).</a:t>
            </a:r>
          </a:p>
        </p:txBody>
      </p:sp>
      <p:sp>
        <p:nvSpPr>
          <p:cNvPr id="332" name="Equation"/>
          <p:cNvSpPr txBox="1"/>
          <p:nvPr/>
        </p:nvSpPr>
        <p:spPr>
          <a:xfrm>
            <a:off x="9383096" y="7713869"/>
            <a:ext cx="5617809" cy="6758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const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.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333" name="Equation"/>
          <p:cNvSpPr txBox="1"/>
          <p:nvPr/>
        </p:nvSpPr>
        <p:spPr>
          <a:xfrm>
            <a:off x="9751912" y="9903095"/>
            <a:ext cx="4880176" cy="16775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334" name="Equation"/>
          <p:cNvSpPr txBox="1"/>
          <p:nvPr/>
        </p:nvSpPr>
        <p:spPr>
          <a:xfrm>
            <a:off x="8372346" y="11987656"/>
            <a:ext cx="7639309" cy="7748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+</m:t>
                  </m:r>
                  <m:sSup>
                    <m:e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+</m:t>
                  </m:r>
                  <m:sSup>
                    <m:e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337" name="discret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discretisation</a:t>
            </a:r>
          </a:p>
        </p:txBody>
      </p:sp>
      <p:sp>
        <p:nvSpPr>
          <p:cNvPr id="338" name="In order to solve the magnetisation field numerically, we have to divide it into smaller “chunks”.…"/>
          <p:cNvSpPr txBox="1"/>
          <p:nvPr>
            <p:ph type="body" sz="half" idx="1"/>
          </p:nvPr>
        </p:nvSpPr>
        <p:spPr>
          <a:xfrm>
            <a:off x="912263" y="3768568"/>
            <a:ext cx="13134040" cy="9220586"/>
          </a:xfrm>
          <a:prstGeom prst="rect">
            <a:avLst/>
          </a:prstGeom>
        </p:spPr>
        <p:txBody>
          <a:bodyPr/>
          <a:lstStyle/>
          <a:p>
            <a:pPr marL="492124" indent="-492124" defTabSz="543305">
              <a:spcBef>
                <a:spcPts val="2600"/>
              </a:spcBef>
              <a:buChar char="‣"/>
              <a:defRPr sz="3720"/>
            </a:pPr>
            <a:r>
              <a:t>In order to solve the magnetisation field numerically, we have to divide it into smaller “chunks”.</a:t>
            </a:r>
          </a:p>
          <a:p>
            <a:pPr marL="492124" indent="-492124" defTabSz="543305">
              <a:spcBef>
                <a:spcPts val="2600"/>
              </a:spcBef>
              <a:buChar char="‣"/>
              <a:defRPr sz="3720"/>
            </a:pPr>
            <a:r>
              <a:t>There are two main ways how we can discretise the field:</a:t>
            </a:r>
          </a:p>
          <a:p>
            <a:pPr lvl="1" marL="1082675" indent="-492124" defTabSz="543305">
              <a:spcBef>
                <a:spcPts val="2600"/>
              </a:spcBef>
              <a:buChar char="‣"/>
              <a:defRPr b="1" sz="372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finite-differences</a:t>
            </a:r>
          </a:p>
          <a:p>
            <a:pPr lvl="1" marL="1082675" indent="-492124" defTabSz="543305">
              <a:spcBef>
                <a:spcPts val="2600"/>
              </a:spcBef>
              <a:buChar char="‣"/>
              <a:defRPr sz="3720"/>
            </a:pPr>
            <a:r>
              <a:t>finite-elements </a:t>
            </a:r>
          </a:p>
          <a:p>
            <a:pPr marL="492124" indent="-492124" defTabSz="543305">
              <a:spcBef>
                <a:spcPts val="2600"/>
              </a:spcBef>
              <a:buChar char="‣"/>
              <a:defRPr sz="3720"/>
            </a:pPr>
            <a:r>
              <a:t>The discretisation must be:</a:t>
            </a:r>
          </a:p>
          <a:p>
            <a:pPr lvl="1" marL="1082675" indent="-492124" defTabSz="543305">
              <a:spcBef>
                <a:spcPts val="2600"/>
              </a:spcBef>
              <a:buChar char="‣"/>
              <a:defRPr sz="372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large enough</a:t>
            </a:r>
            <a:r>
              <a:t> to ignore the crystal structure of the material (the continuum approximation).</a:t>
            </a:r>
          </a:p>
          <a:p>
            <a:pPr lvl="1" marL="1082675" indent="-492124" defTabSz="543305">
              <a:spcBef>
                <a:spcPts val="2600"/>
              </a:spcBef>
              <a:buChar char="‣"/>
              <a:defRPr sz="372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small enough</a:t>
            </a:r>
            <a:r>
              <a:t> to spatially resolve different magnetisation configurations (like domain walls, vortices, or skyrmions).</a:t>
            </a:r>
          </a:p>
        </p:txBody>
      </p:sp>
      <p:grpSp>
        <p:nvGrpSpPr>
          <p:cNvPr id="345" name="Group"/>
          <p:cNvGrpSpPr/>
          <p:nvPr/>
        </p:nvGrpSpPr>
        <p:grpSpPr>
          <a:xfrm>
            <a:off x="15656290" y="4483056"/>
            <a:ext cx="6175296" cy="6144213"/>
            <a:chOff x="0" y="0"/>
            <a:chExt cx="6175294" cy="6144211"/>
          </a:xfrm>
        </p:grpSpPr>
        <p:sp>
          <p:nvSpPr>
            <p:cNvPr id="339" name="Shape"/>
            <p:cNvSpPr/>
            <p:nvPr/>
          </p:nvSpPr>
          <p:spPr>
            <a:xfrm>
              <a:off x="108618" y="0"/>
              <a:ext cx="6066677" cy="2011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1">
                <a:hueOff val="-84091"/>
                <a:satOff val="15316"/>
                <a:lumOff val="2431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40" name="Rectangle"/>
            <p:cNvSpPr/>
            <p:nvPr/>
          </p:nvSpPr>
          <p:spPr>
            <a:xfrm>
              <a:off x="113720" y="2008953"/>
              <a:ext cx="4046372" cy="4022919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41" name="Shape"/>
            <p:cNvSpPr/>
            <p:nvPr/>
          </p:nvSpPr>
          <p:spPr>
            <a:xfrm rot="5400000">
              <a:off x="2139716" y="2019100"/>
              <a:ext cx="6034992" cy="201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1">
                <a:hueOff val="-84091"/>
                <a:satOff val="15316"/>
                <a:lumOff val="2431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-1" y="3953824"/>
              <a:ext cx="2184089" cy="2190388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43" name="Line"/>
            <p:cNvSpPr/>
            <p:nvPr/>
          </p:nvSpPr>
          <p:spPr>
            <a:xfrm>
              <a:off x="2050806" y="4020331"/>
              <a:ext cx="4118907" cy="82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2139104" y="4294"/>
              <a:ext cx="1" cy="4086033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352" name="Group"/>
          <p:cNvGrpSpPr/>
          <p:nvPr/>
        </p:nvGrpSpPr>
        <p:grpSpPr>
          <a:xfrm>
            <a:off x="16233083" y="8666564"/>
            <a:ext cx="1386006" cy="1379029"/>
            <a:chOff x="0" y="0"/>
            <a:chExt cx="1386005" cy="1379028"/>
          </a:xfrm>
        </p:grpSpPr>
        <p:sp>
          <p:nvSpPr>
            <p:cNvPr id="346" name="Shape"/>
            <p:cNvSpPr/>
            <p:nvPr/>
          </p:nvSpPr>
          <p:spPr>
            <a:xfrm>
              <a:off x="24379" y="0"/>
              <a:ext cx="1361627" cy="4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47" name="Rectangle"/>
            <p:cNvSpPr/>
            <p:nvPr/>
          </p:nvSpPr>
          <p:spPr>
            <a:xfrm>
              <a:off x="25523" y="450896"/>
              <a:ext cx="908183" cy="902919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48" name="Shape"/>
            <p:cNvSpPr/>
            <p:nvPr/>
          </p:nvSpPr>
          <p:spPr>
            <a:xfrm rot="5400000">
              <a:off x="480245" y="453173"/>
              <a:ext cx="1354515" cy="45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-1" y="887410"/>
              <a:ext cx="490206" cy="4916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50" name="Line"/>
            <p:cNvSpPr/>
            <p:nvPr/>
          </p:nvSpPr>
          <p:spPr>
            <a:xfrm>
              <a:off x="460290" y="902337"/>
              <a:ext cx="924462" cy="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51" name="Line"/>
            <p:cNvSpPr/>
            <p:nvPr/>
          </p:nvSpPr>
          <p:spPr>
            <a:xfrm flipV="1">
              <a:off x="480108" y="964"/>
              <a:ext cx="1" cy="91708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359" name="Group"/>
          <p:cNvGrpSpPr/>
          <p:nvPr/>
        </p:nvGrpSpPr>
        <p:grpSpPr>
          <a:xfrm>
            <a:off x="15761825" y="9136639"/>
            <a:ext cx="1386006" cy="1379030"/>
            <a:chOff x="0" y="0"/>
            <a:chExt cx="1386005" cy="1379028"/>
          </a:xfrm>
        </p:grpSpPr>
        <p:sp>
          <p:nvSpPr>
            <p:cNvPr id="353" name="Shape"/>
            <p:cNvSpPr/>
            <p:nvPr/>
          </p:nvSpPr>
          <p:spPr>
            <a:xfrm>
              <a:off x="24379" y="0"/>
              <a:ext cx="1361627" cy="4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54" name="Rectangle"/>
            <p:cNvSpPr/>
            <p:nvPr/>
          </p:nvSpPr>
          <p:spPr>
            <a:xfrm>
              <a:off x="25523" y="450896"/>
              <a:ext cx="908183" cy="902919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55" name="Shape"/>
            <p:cNvSpPr/>
            <p:nvPr/>
          </p:nvSpPr>
          <p:spPr>
            <a:xfrm rot="5400000">
              <a:off x="480245" y="453173"/>
              <a:ext cx="1354515" cy="45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56" name="Line"/>
            <p:cNvSpPr/>
            <p:nvPr/>
          </p:nvSpPr>
          <p:spPr>
            <a:xfrm flipV="1">
              <a:off x="-1" y="887410"/>
              <a:ext cx="490206" cy="4916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57" name="Line"/>
            <p:cNvSpPr/>
            <p:nvPr/>
          </p:nvSpPr>
          <p:spPr>
            <a:xfrm>
              <a:off x="460290" y="902337"/>
              <a:ext cx="924462" cy="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58" name="Line"/>
            <p:cNvSpPr/>
            <p:nvPr/>
          </p:nvSpPr>
          <p:spPr>
            <a:xfrm flipV="1">
              <a:off x="480108" y="964"/>
              <a:ext cx="1" cy="91708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366" name="Group"/>
          <p:cNvGrpSpPr/>
          <p:nvPr/>
        </p:nvGrpSpPr>
        <p:grpSpPr>
          <a:xfrm>
            <a:off x="16667179" y="9136639"/>
            <a:ext cx="1386006" cy="1379030"/>
            <a:chOff x="0" y="0"/>
            <a:chExt cx="1386005" cy="1379028"/>
          </a:xfrm>
        </p:grpSpPr>
        <p:sp>
          <p:nvSpPr>
            <p:cNvPr id="360" name="Shape"/>
            <p:cNvSpPr/>
            <p:nvPr/>
          </p:nvSpPr>
          <p:spPr>
            <a:xfrm>
              <a:off x="24379" y="0"/>
              <a:ext cx="1361627" cy="4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61" name="Rectangle"/>
            <p:cNvSpPr/>
            <p:nvPr/>
          </p:nvSpPr>
          <p:spPr>
            <a:xfrm>
              <a:off x="25523" y="450896"/>
              <a:ext cx="908183" cy="902919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62" name="Shape"/>
            <p:cNvSpPr/>
            <p:nvPr/>
          </p:nvSpPr>
          <p:spPr>
            <a:xfrm rot="5400000">
              <a:off x="480245" y="453173"/>
              <a:ext cx="1354515" cy="45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63" name="Line"/>
            <p:cNvSpPr/>
            <p:nvPr/>
          </p:nvSpPr>
          <p:spPr>
            <a:xfrm flipV="1">
              <a:off x="-1" y="887410"/>
              <a:ext cx="490206" cy="4916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64" name="Line"/>
            <p:cNvSpPr/>
            <p:nvPr/>
          </p:nvSpPr>
          <p:spPr>
            <a:xfrm>
              <a:off x="460290" y="902337"/>
              <a:ext cx="924462" cy="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65" name="Line"/>
            <p:cNvSpPr/>
            <p:nvPr/>
          </p:nvSpPr>
          <p:spPr>
            <a:xfrm flipV="1">
              <a:off x="480108" y="964"/>
              <a:ext cx="1" cy="91708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373" name="Group"/>
          <p:cNvGrpSpPr/>
          <p:nvPr/>
        </p:nvGrpSpPr>
        <p:grpSpPr>
          <a:xfrm>
            <a:off x="15761825" y="8232265"/>
            <a:ext cx="1386006" cy="1379030"/>
            <a:chOff x="0" y="0"/>
            <a:chExt cx="1386005" cy="1379028"/>
          </a:xfrm>
        </p:grpSpPr>
        <p:sp>
          <p:nvSpPr>
            <p:cNvPr id="367" name="Shape"/>
            <p:cNvSpPr/>
            <p:nvPr/>
          </p:nvSpPr>
          <p:spPr>
            <a:xfrm>
              <a:off x="24379" y="0"/>
              <a:ext cx="1361627" cy="4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68" name="Rectangle"/>
            <p:cNvSpPr/>
            <p:nvPr/>
          </p:nvSpPr>
          <p:spPr>
            <a:xfrm>
              <a:off x="25523" y="450896"/>
              <a:ext cx="908183" cy="902919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69" name="Shape"/>
            <p:cNvSpPr/>
            <p:nvPr/>
          </p:nvSpPr>
          <p:spPr>
            <a:xfrm rot="5400000">
              <a:off x="480245" y="453173"/>
              <a:ext cx="1354515" cy="45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70" name="Line"/>
            <p:cNvSpPr/>
            <p:nvPr/>
          </p:nvSpPr>
          <p:spPr>
            <a:xfrm flipV="1">
              <a:off x="-1" y="887410"/>
              <a:ext cx="490206" cy="4916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71" name="Line"/>
            <p:cNvSpPr/>
            <p:nvPr/>
          </p:nvSpPr>
          <p:spPr>
            <a:xfrm>
              <a:off x="460290" y="902337"/>
              <a:ext cx="924462" cy="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72" name="Line"/>
            <p:cNvSpPr/>
            <p:nvPr/>
          </p:nvSpPr>
          <p:spPr>
            <a:xfrm flipV="1">
              <a:off x="480108" y="964"/>
              <a:ext cx="1" cy="91708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17573150" y="9136639"/>
            <a:ext cx="1386006" cy="1379030"/>
            <a:chOff x="0" y="0"/>
            <a:chExt cx="1386005" cy="1379028"/>
          </a:xfrm>
        </p:grpSpPr>
        <p:sp>
          <p:nvSpPr>
            <p:cNvPr id="374" name="Shape"/>
            <p:cNvSpPr/>
            <p:nvPr/>
          </p:nvSpPr>
          <p:spPr>
            <a:xfrm>
              <a:off x="24379" y="0"/>
              <a:ext cx="1361627" cy="4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75" name="Rectangle"/>
            <p:cNvSpPr/>
            <p:nvPr/>
          </p:nvSpPr>
          <p:spPr>
            <a:xfrm>
              <a:off x="25523" y="450896"/>
              <a:ext cx="908183" cy="902919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76" name="Shape"/>
            <p:cNvSpPr/>
            <p:nvPr/>
          </p:nvSpPr>
          <p:spPr>
            <a:xfrm rot="5400000">
              <a:off x="480245" y="453173"/>
              <a:ext cx="1354515" cy="45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77" name="Line"/>
            <p:cNvSpPr/>
            <p:nvPr/>
          </p:nvSpPr>
          <p:spPr>
            <a:xfrm flipV="1">
              <a:off x="-1" y="887410"/>
              <a:ext cx="490206" cy="4916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78" name="Line"/>
            <p:cNvSpPr/>
            <p:nvPr/>
          </p:nvSpPr>
          <p:spPr>
            <a:xfrm>
              <a:off x="460290" y="902337"/>
              <a:ext cx="924462" cy="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79" name="Line"/>
            <p:cNvSpPr/>
            <p:nvPr/>
          </p:nvSpPr>
          <p:spPr>
            <a:xfrm flipV="1">
              <a:off x="480108" y="964"/>
              <a:ext cx="1" cy="91708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pic>
        <p:nvPicPr>
          <p:cNvPr id="381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5492226" y="10685157"/>
            <a:ext cx="635001" cy="50801"/>
          </a:xfrm>
          <a:prstGeom prst="rect">
            <a:avLst/>
          </a:prstGeom>
        </p:spPr>
      </p:pic>
      <p:sp>
        <p:nvSpPr>
          <p:cNvPr id="383" name="?"/>
          <p:cNvSpPr txBox="1"/>
          <p:nvPr/>
        </p:nvSpPr>
        <p:spPr>
          <a:xfrm>
            <a:off x="15883604" y="10874464"/>
            <a:ext cx="744411" cy="10000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55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pPr/>
            <a:r>
              <a:t>?</a:t>
            </a:r>
          </a:p>
        </p:txBody>
      </p:sp>
      <p:pic>
        <p:nvPicPr>
          <p:cNvPr id="384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6386833" y="10685157"/>
            <a:ext cx="635001" cy="50801"/>
          </a:xfrm>
          <a:prstGeom prst="rect">
            <a:avLst/>
          </a:prstGeom>
        </p:spPr>
      </p:pic>
      <p:pic>
        <p:nvPicPr>
          <p:cNvPr id="386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4956" y="10688633"/>
            <a:ext cx="1161706" cy="20802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390" name="Finite-difference discret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Finite-difference discretisation</a:t>
            </a:r>
          </a:p>
        </p:txBody>
      </p:sp>
      <p:pic>
        <p:nvPicPr>
          <p:cNvPr id="391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1132">
            <a:off x="18676720" y="10269991"/>
            <a:ext cx="1211003" cy="355065"/>
          </a:xfrm>
          <a:prstGeom prst="rect">
            <a:avLst/>
          </a:prstGeom>
        </p:spPr>
      </p:pic>
      <p:grpSp>
        <p:nvGrpSpPr>
          <p:cNvPr id="399" name="Group"/>
          <p:cNvGrpSpPr/>
          <p:nvPr/>
        </p:nvGrpSpPr>
        <p:grpSpPr>
          <a:xfrm>
            <a:off x="8929878" y="4856882"/>
            <a:ext cx="5632023" cy="5603676"/>
            <a:chOff x="0" y="0"/>
            <a:chExt cx="5632022" cy="5603674"/>
          </a:xfrm>
        </p:grpSpPr>
        <p:sp>
          <p:nvSpPr>
            <p:cNvPr id="393" name="Shape"/>
            <p:cNvSpPr/>
            <p:nvPr/>
          </p:nvSpPr>
          <p:spPr>
            <a:xfrm>
              <a:off x="99062" y="0"/>
              <a:ext cx="5532961" cy="183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94" name="Rectangle"/>
            <p:cNvSpPr/>
            <p:nvPr/>
          </p:nvSpPr>
          <p:spPr>
            <a:xfrm>
              <a:off x="103715" y="1832215"/>
              <a:ext cx="3690392" cy="3669003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95" name="Shape"/>
            <p:cNvSpPr/>
            <p:nvPr/>
          </p:nvSpPr>
          <p:spPr>
            <a:xfrm rot="5400000">
              <a:off x="1951475" y="1841469"/>
              <a:ext cx="5504063" cy="1833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96" name="Line"/>
            <p:cNvSpPr/>
            <p:nvPr/>
          </p:nvSpPr>
          <p:spPr>
            <a:xfrm flipV="1">
              <a:off x="-1" y="3605986"/>
              <a:ext cx="1991944" cy="1997689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97" name="Line"/>
            <p:cNvSpPr/>
            <p:nvPr/>
          </p:nvSpPr>
          <p:spPr>
            <a:xfrm>
              <a:off x="1870387" y="3666642"/>
              <a:ext cx="3756545" cy="75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398" name="Line"/>
            <p:cNvSpPr/>
            <p:nvPr/>
          </p:nvSpPr>
          <p:spPr>
            <a:xfrm flipV="1">
              <a:off x="1950916" y="3917"/>
              <a:ext cx="1" cy="3726563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413" name="Group"/>
          <p:cNvGrpSpPr/>
          <p:nvPr/>
        </p:nvGrpSpPr>
        <p:grpSpPr>
          <a:xfrm>
            <a:off x="9348984" y="8666420"/>
            <a:ext cx="1343970" cy="1345760"/>
            <a:chOff x="0" y="0"/>
            <a:chExt cx="1343968" cy="1345758"/>
          </a:xfrm>
        </p:grpSpPr>
        <p:sp>
          <p:nvSpPr>
            <p:cNvPr id="400" name="Shape"/>
            <p:cNvSpPr/>
            <p:nvPr/>
          </p:nvSpPr>
          <p:spPr>
            <a:xfrm>
              <a:off x="71742" y="69206"/>
              <a:ext cx="1211696" cy="40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01" name="Rectangle"/>
            <p:cNvSpPr/>
            <p:nvPr/>
          </p:nvSpPr>
          <p:spPr>
            <a:xfrm>
              <a:off x="72761" y="470454"/>
              <a:ext cx="808181" cy="803497"/>
            </a:xfrm>
            <a:prstGeom prst="rect">
              <a:avLst/>
            </a:pr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02" name="Shape"/>
            <p:cNvSpPr/>
            <p:nvPr/>
          </p:nvSpPr>
          <p:spPr>
            <a:xfrm rot="5400000">
              <a:off x="477412" y="472480"/>
              <a:ext cx="1205368" cy="401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03" name="Line"/>
            <p:cNvSpPr/>
            <p:nvPr/>
          </p:nvSpPr>
          <p:spPr>
            <a:xfrm flipV="1">
              <a:off x="50048" y="858902"/>
              <a:ext cx="436228" cy="43748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04" name="Line"/>
            <p:cNvSpPr/>
            <p:nvPr/>
          </p:nvSpPr>
          <p:spPr>
            <a:xfrm>
              <a:off x="459654" y="872185"/>
              <a:ext cx="822669" cy="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477290" y="70064"/>
              <a:ext cx="1" cy="81610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06" name="Circle"/>
            <p:cNvSpPr/>
            <p:nvPr/>
          </p:nvSpPr>
          <p:spPr>
            <a:xfrm>
              <a:off x="1184254" y="0"/>
              <a:ext cx="157739" cy="15773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07" name="Circle"/>
            <p:cNvSpPr/>
            <p:nvPr/>
          </p:nvSpPr>
          <p:spPr>
            <a:xfrm>
              <a:off x="1186229" y="77107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08" name="Circle"/>
            <p:cNvSpPr/>
            <p:nvPr/>
          </p:nvSpPr>
          <p:spPr>
            <a:xfrm>
              <a:off x="794282" y="1188019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09" name="Circle"/>
            <p:cNvSpPr/>
            <p:nvPr/>
          </p:nvSpPr>
          <p:spPr>
            <a:xfrm>
              <a:off x="0" y="1188019"/>
              <a:ext cx="157739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10" name="Circle"/>
            <p:cNvSpPr/>
            <p:nvPr/>
          </p:nvSpPr>
          <p:spPr>
            <a:xfrm>
              <a:off x="0" y="382932"/>
              <a:ext cx="157739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11" name="Circle"/>
            <p:cNvSpPr/>
            <p:nvPr/>
          </p:nvSpPr>
          <p:spPr>
            <a:xfrm>
              <a:off x="397981" y="0"/>
              <a:ext cx="157740" cy="15773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12" name="Circle"/>
            <p:cNvSpPr/>
            <p:nvPr/>
          </p:nvSpPr>
          <p:spPr>
            <a:xfrm>
              <a:off x="397981" y="79333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420" name="Group"/>
          <p:cNvGrpSpPr/>
          <p:nvPr/>
        </p:nvGrpSpPr>
        <p:grpSpPr>
          <a:xfrm>
            <a:off x="2867387" y="4856882"/>
            <a:ext cx="5632024" cy="5603676"/>
            <a:chOff x="0" y="0"/>
            <a:chExt cx="5632022" cy="5603674"/>
          </a:xfrm>
        </p:grpSpPr>
        <p:sp>
          <p:nvSpPr>
            <p:cNvPr id="414" name="Shape"/>
            <p:cNvSpPr/>
            <p:nvPr/>
          </p:nvSpPr>
          <p:spPr>
            <a:xfrm>
              <a:off x="99062" y="0"/>
              <a:ext cx="5532961" cy="183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1">
                <a:hueOff val="-84091"/>
                <a:satOff val="15316"/>
                <a:lumOff val="2431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15" name="Rectangle"/>
            <p:cNvSpPr/>
            <p:nvPr/>
          </p:nvSpPr>
          <p:spPr>
            <a:xfrm>
              <a:off x="103715" y="1832215"/>
              <a:ext cx="3690393" cy="366900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16" name="Shape"/>
            <p:cNvSpPr/>
            <p:nvPr/>
          </p:nvSpPr>
          <p:spPr>
            <a:xfrm rot="5400000">
              <a:off x="1951475" y="1841469"/>
              <a:ext cx="5504062" cy="1833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1">
                <a:hueOff val="-84091"/>
                <a:satOff val="15316"/>
                <a:lumOff val="2431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17" name="Line"/>
            <p:cNvSpPr/>
            <p:nvPr/>
          </p:nvSpPr>
          <p:spPr>
            <a:xfrm flipV="1">
              <a:off x="-1" y="3605986"/>
              <a:ext cx="1991944" cy="1997689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18" name="Line"/>
            <p:cNvSpPr/>
            <p:nvPr/>
          </p:nvSpPr>
          <p:spPr>
            <a:xfrm>
              <a:off x="1870387" y="3666642"/>
              <a:ext cx="3756545" cy="75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19" name="Line"/>
            <p:cNvSpPr/>
            <p:nvPr/>
          </p:nvSpPr>
          <p:spPr>
            <a:xfrm flipV="1">
              <a:off x="1950916" y="3917"/>
              <a:ext cx="1" cy="3726563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427" name="Group"/>
          <p:cNvGrpSpPr/>
          <p:nvPr/>
        </p:nvGrpSpPr>
        <p:grpSpPr>
          <a:xfrm>
            <a:off x="3393437" y="8672345"/>
            <a:ext cx="1264072" cy="1257710"/>
            <a:chOff x="0" y="0"/>
            <a:chExt cx="1264071" cy="1257708"/>
          </a:xfrm>
        </p:grpSpPr>
        <p:sp>
          <p:nvSpPr>
            <p:cNvPr id="421" name="Shape"/>
            <p:cNvSpPr/>
            <p:nvPr/>
          </p:nvSpPr>
          <p:spPr>
            <a:xfrm>
              <a:off x="22234" y="0"/>
              <a:ext cx="1241838" cy="41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22" name="Square"/>
            <p:cNvSpPr/>
            <p:nvPr/>
          </p:nvSpPr>
          <p:spPr>
            <a:xfrm>
              <a:off x="23278" y="411229"/>
              <a:ext cx="828285" cy="823484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23" name="Shape"/>
            <p:cNvSpPr/>
            <p:nvPr/>
          </p:nvSpPr>
          <p:spPr>
            <a:xfrm rot="5400000">
              <a:off x="437995" y="413305"/>
              <a:ext cx="1235352" cy="41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24" name="Line"/>
            <p:cNvSpPr/>
            <p:nvPr/>
          </p:nvSpPr>
          <p:spPr>
            <a:xfrm flipV="1">
              <a:off x="0" y="809340"/>
              <a:ext cx="447079" cy="44836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25" name="Line"/>
            <p:cNvSpPr/>
            <p:nvPr/>
          </p:nvSpPr>
          <p:spPr>
            <a:xfrm>
              <a:off x="419796" y="822954"/>
              <a:ext cx="843133" cy="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26" name="Line"/>
            <p:cNvSpPr/>
            <p:nvPr/>
          </p:nvSpPr>
          <p:spPr>
            <a:xfrm flipV="1">
              <a:off x="437870" y="879"/>
              <a:ext cx="1" cy="83640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434" name="Group"/>
          <p:cNvGrpSpPr/>
          <p:nvPr/>
        </p:nvGrpSpPr>
        <p:grpSpPr>
          <a:xfrm>
            <a:off x="2963637" y="9101066"/>
            <a:ext cx="1264072" cy="1257710"/>
            <a:chOff x="0" y="0"/>
            <a:chExt cx="1264071" cy="1257708"/>
          </a:xfrm>
        </p:grpSpPr>
        <p:sp>
          <p:nvSpPr>
            <p:cNvPr id="428" name="Shape"/>
            <p:cNvSpPr/>
            <p:nvPr/>
          </p:nvSpPr>
          <p:spPr>
            <a:xfrm>
              <a:off x="22234" y="0"/>
              <a:ext cx="1241838" cy="41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29" name="Square"/>
            <p:cNvSpPr/>
            <p:nvPr/>
          </p:nvSpPr>
          <p:spPr>
            <a:xfrm>
              <a:off x="23278" y="411229"/>
              <a:ext cx="828285" cy="823484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30" name="Shape"/>
            <p:cNvSpPr/>
            <p:nvPr/>
          </p:nvSpPr>
          <p:spPr>
            <a:xfrm rot="5400000">
              <a:off x="437995" y="413305"/>
              <a:ext cx="1235352" cy="41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31" name="Line"/>
            <p:cNvSpPr/>
            <p:nvPr/>
          </p:nvSpPr>
          <p:spPr>
            <a:xfrm flipV="1">
              <a:off x="0" y="809340"/>
              <a:ext cx="447079" cy="44836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32" name="Line"/>
            <p:cNvSpPr/>
            <p:nvPr/>
          </p:nvSpPr>
          <p:spPr>
            <a:xfrm>
              <a:off x="419796" y="822954"/>
              <a:ext cx="843133" cy="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33" name="Line"/>
            <p:cNvSpPr/>
            <p:nvPr/>
          </p:nvSpPr>
          <p:spPr>
            <a:xfrm flipV="1">
              <a:off x="437870" y="879"/>
              <a:ext cx="1" cy="83640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3789343" y="9101066"/>
            <a:ext cx="1264072" cy="1257710"/>
            <a:chOff x="0" y="0"/>
            <a:chExt cx="1264071" cy="1257708"/>
          </a:xfrm>
        </p:grpSpPr>
        <p:sp>
          <p:nvSpPr>
            <p:cNvPr id="435" name="Shape"/>
            <p:cNvSpPr/>
            <p:nvPr/>
          </p:nvSpPr>
          <p:spPr>
            <a:xfrm>
              <a:off x="22234" y="0"/>
              <a:ext cx="1241838" cy="41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36" name="Square"/>
            <p:cNvSpPr/>
            <p:nvPr/>
          </p:nvSpPr>
          <p:spPr>
            <a:xfrm>
              <a:off x="23278" y="411229"/>
              <a:ext cx="828285" cy="823484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37" name="Shape"/>
            <p:cNvSpPr/>
            <p:nvPr/>
          </p:nvSpPr>
          <p:spPr>
            <a:xfrm rot="5400000">
              <a:off x="437995" y="413305"/>
              <a:ext cx="1235352" cy="41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38" name="Line"/>
            <p:cNvSpPr/>
            <p:nvPr/>
          </p:nvSpPr>
          <p:spPr>
            <a:xfrm flipV="1">
              <a:off x="0" y="809340"/>
              <a:ext cx="447079" cy="44836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39" name="Line"/>
            <p:cNvSpPr/>
            <p:nvPr/>
          </p:nvSpPr>
          <p:spPr>
            <a:xfrm>
              <a:off x="419796" y="822954"/>
              <a:ext cx="843133" cy="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40" name="Line"/>
            <p:cNvSpPr/>
            <p:nvPr/>
          </p:nvSpPr>
          <p:spPr>
            <a:xfrm flipV="1">
              <a:off x="437870" y="879"/>
              <a:ext cx="1" cy="83640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448" name="Group"/>
          <p:cNvGrpSpPr/>
          <p:nvPr/>
        </p:nvGrpSpPr>
        <p:grpSpPr>
          <a:xfrm>
            <a:off x="2963637" y="8276255"/>
            <a:ext cx="1264072" cy="1257709"/>
            <a:chOff x="0" y="0"/>
            <a:chExt cx="1264071" cy="1257708"/>
          </a:xfrm>
        </p:grpSpPr>
        <p:sp>
          <p:nvSpPr>
            <p:cNvPr id="442" name="Shape"/>
            <p:cNvSpPr/>
            <p:nvPr/>
          </p:nvSpPr>
          <p:spPr>
            <a:xfrm>
              <a:off x="22234" y="0"/>
              <a:ext cx="1241838" cy="41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43" name="Square"/>
            <p:cNvSpPr/>
            <p:nvPr/>
          </p:nvSpPr>
          <p:spPr>
            <a:xfrm>
              <a:off x="23278" y="411229"/>
              <a:ext cx="828285" cy="823484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44" name="Shape"/>
            <p:cNvSpPr/>
            <p:nvPr/>
          </p:nvSpPr>
          <p:spPr>
            <a:xfrm rot="5400000">
              <a:off x="437995" y="413305"/>
              <a:ext cx="1235352" cy="41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45" name="Line"/>
            <p:cNvSpPr/>
            <p:nvPr/>
          </p:nvSpPr>
          <p:spPr>
            <a:xfrm flipV="1">
              <a:off x="0" y="809340"/>
              <a:ext cx="447079" cy="44836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46" name="Line"/>
            <p:cNvSpPr/>
            <p:nvPr/>
          </p:nvSpPr>
          <p:spPr>
            <a:xfrm>
              <a:off x="419796" y="822954"/>
              <a:ext cx="843133" cy="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47" name="Line"/>
            <p:cNvSpPr/>
            <p:nvPr/>
          </p:nvSpPr>
          <p:spPr>
            <a:xfrm flipV="1">
              <a:off x="437870" y="879"/>
              <a:ext cx="1" cy="83640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4615611" y="9101066"/>
            <a:ext cx="1264072" cy="1257710"/>
            <a:chOff x="0" y="0"/>
            <a:chExt cx="1264071" cy="1257708"/>
          </a:xfrm>
        </p:grpSpPr>
        <p:sp>
          <p:nvSpPr>
            <p:cNvPr id="449" name="Shape"/>
            <p:cNvSpPr/>
            <p:nvPr/>
          </p:nvSpPr>
          <p:spPr>
            <a:xfrm>
              <a:off x="22234" y="0"/>
              <a:ext cx="1241838" cy="41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50" name="Square"/>
            <p:cNvSpPr/>
            <p:nvPr/>
          </p:nvSpPr>
          <p:spPr>
            <a:xfrm>
              <a:off x="23278" y="411229"/>
              <a:ext cx="828285" cy="823484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51" name="Shape"/>
            <p:cNvSpPr/>
            <p:nvPr/>
          </p:nvSpPr>
          <p:spPr>
            <a:xfrm rot="5400000">
              <a:off x="437995" y="413305"/>
              <a:ext cx="1235352" cy="41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52" name="Line"/>
            <p:cNvSpPr/>
            <p:nvPr/>
          </p:nvSpPr>
          <p:spPr>
            <a:xfrm flipV="1">
              <a:off x="0" y="809340"/>
              <a:ext cx="447079" cy="44836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53" name="Line"/>
            <p:cNvSpPr/>
            <p:nvPr/>
          </p:nvSpPr>
          <p:spPr>
            <a:xfrm>
              <a:off x="419796" y="822954"/>
              <a:ext cx="843133" cy="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54" name="Line"/>
            <p:cNvSpPr/>
            <p:nvPr/>
          </p:nvSpPr>
          <p:spPr>
            <a:xfrm flipV="1">
              <a:off x="437870" y="879"/>
              <a:ext cx="1" cy="836403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pic>
        <p:nvPicPr>
          <p:cNvPr id="456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982484">
            <a:off x="20357673" y="8173775"/>
            <a:ext cx="1215682" cy="355065"/>
          </a:xfrm>
          <a:prstGeom prst="rect">
            <a:avLst/>
          </a:prstGeom>
        </p:spPr>
      </p:pic>
      <p:pic>
        <p:nvPicPr>
          <p:cNvPr id="45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09916">
            <a:off x="11731974" y="7399804"/>
            <a:ext cx="2361009" cy="540315"/>
          </a:xfrm>
          <a:prstGeom prst="rect">
            <a:avLst/>
          </a:prstGeom>
        </p:spPr>
      </p:pic>
      <p:sp>
        <p:nvSpPr>
          <p:cNvPr id="460" name="M"/>
          <p:cNvSpPr txBox="1"/>
          <p:nvPr/>
        </p:nvSpPr>
        <p:spPr>
          <a:xfrm>
            <a:off x="12840158" y="7486041"/>
            <a:ext cx="698829" cy="124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461" name="Shape"/>
          <p:cNvSpPr/>
          <p:nvPr/>
        </p:nvSpPr>
        <p:spPr>
          <a:xfrm>
            <a:off x="15099393" y="4870552"/>
            <a:ext cx="5532961" cy="1834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161" y="0"/>
                </a:moveTo>
                <a:lnTo>
                  <a:pt x="0" y="21600"/>
                </a:lnTo>
                <a:lnTo>
                  <a:pt x="14439" y="21600"/>
                </a:lnTo>
                <a:lnTo>
                  <a:pt x="21600" y="0"/>
                </a:lnTo>
                <a:lnTo>
                  <a:pt x="7161" y="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462" name="Rectangle"/>
          <p:cNvSpPr/>
          <p:nvPr/>
        </p:nvSpPr>
        <p:spPr>
          <a:xfrm>
            <a:off x="15104045" y="6702768"/>
            <a:ext cx="3690392" cy="3669002"/>
          </a:xfrm>
          <a:prstGeom prst="rect">
            <a:avLst/>
          </a:prstGeom>
          <a:solidFill>
            <a:schemeClr val="accent5">
              <a:hueOff val="-234537"/>
              <a:satOff val="-1108"/>
              <a:lumOff val="-14796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463" name="Shape"/>
          <p:cNvSpPr/>
          <p:nvPr/>
        </p:nvSpPr>
        <p:spPr>
          <a:xfrm rot="5400000">
            <a:off x="16951807" y="6712022"/>
            <a:ext cx="5504062" cy="1833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194" y="21600"/>
                </a:moveTo>
                <a:lnTo>
                  <a:pt x="0" y="0"/>
                </a:lnTo>
                <a:lnTo>
                  <a:pt x="14406" y="0"/>
                </a:lnTo>
                <a:lnTo>
                  <a:pt x="21600" y="21600"/>
                </a:lnTo>
                <a:lnTo>
                  <a:pt x="7194" y="2160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464" name="Line"/>
          <p:cNvSpPr/>
          <p:nvPr/>
        </p:nvSpPr>
        <p:spPr>
          <a:xfrm flipV="1">
            <a:off x="15000330" y="8476538"/>
            <a:ext cx="1991944" cy="1997689"/>
          </a:xfrm>
          <a:prstGeom prst="line">
            <a:avLst/>
          </a:prstGeom>
          <a:ln w="635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465" name="Line"/>
          <p:cNvSpPr/>
          <p:nvPr/>
        </p:nvSpPr>
        <p:spPr>
          <a:xfrm>
            <a:off x="16870719" y="8537194"/>
            <a:ext cx="3756545" cy="75"/>
          </a:xfrm>
          <a:prstGeom prst="line">
            <a:avLst/>
          </a:prstGeom>
          <a:ln w="635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466" name="Line"/>
          <p:cNvSpPr/>
          <p:nvPr/>
        </p:nvSpPr>
        <p:spPr>
          <a:xfrm flipV="1">
            <a:off x="16951247" y="4874469"/>
            <a:ext cx="1" cy="3726563"/>
          </a:xfrm>
          <a:prstGeom prst="line">
            <a:avLst/>
          </a:prstGeom>
          <a:ln w="635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467" name="Circle"/>
          <p:cNvSpPr/>
          <p:nvPr/>
        </p:nvSpPr>
        <p:spPr>
          <a:xfrm>
            <a:off x="20188477" y="8075483"/>
            <a:ext cx="720284" cy="720283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468" name="Circle"/>
          <p:cNvSpPr/>
          <p:nvPr/>
        </p:nvSpPr>
        <p:spPr>
          <a:xfrm>
            <a:off x="18398726" y="9979387"/>
            <a:ext cx="720284" cy="720284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grpSp>
        <p:nvGrpSpPr>
          <p:cNvPr id="482" name="Group"/>
          <p:cNvGrpSpPr/>
          <p:nvPr/>
        </p:nvGrpSpPr>
        <p:grpSpPr>
          <a:xfrm>
            <a:off x="8962487" y="9069742"/>
            <a:ext cx="1343969" cy="1345760"/>
            <a:chOff x="0" y="0"/>
            <a:chExt cx="1343968" cy="1345758"/>
          </a:xfrm>
        </p:grpSpPr>
        <p:sp>
          <p:nvSpPr>
            <p:cNvPr id="469" name="Shape"/>
            <p:cNvSpPr/>
            <p:nvPr/>
          </p:nvSpPr>
          <p:spPr>
            <a:xfrm>
              <a:off x="71742" y="69206"/>
              <a:ext cx="1211696" cy="40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70" name="Rectangle"/>
            <p:cNvSpPr/>
            <p:nvPr/>
          </p:nvSpPr>
          <p:spPr>
            <a:xfrm>
              <a:off x="72761" y="470454"/>
              <a:ext cx="808181" cy="803497"/>
            </a:xfrm>
            <a:prstGeom prst="rect">
              <a:avLst/>
            </a:pr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71" name="Shape"/>
            <p:cNvSpPr/>
            <p:nvPr/>
          </p:nvSpPr>
          <p:spPr>
            <a:xfrm rot="5400000">
              <a:off x="477412" y="472480"/>
              <a:ext cx="1205368" cy="401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72" name="Line"/>
            <p:cNvSpPr/>
            <p:nvPr/>
          </p:nvSpPr>
          <p:spPr>
            <a:xfrm flipV="1">
              <a:off x="50048" y="858902"/>
              <a:ext cx="436228" cy="43748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73" name="Line"/>
            <p:cNvSpPr/>
            <p:nvPr/>
          </p:nvSpPr>
          <p:spPr>
            <a:xfrm>
              <a:off x="459654" y="872185"/>
              <a:ext cx="822669" cy="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74" name="Line"/>
            <p:cNvSpPr/>
            <p:nvPr/>
          </p:nvSpPr>
          <p:spPr>
            <a:xfrm flipV="1">
              <a:off x="477290" y="70064"/>
              <a:ext cx="1" cy="81610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75" name="Circle"/>
            <p:cNvSpPr/>
            <p:nvPr/>
          </p:nvSpPr>
          <p:spPr>
            <a:xfrm>
              <a:off x="1186229" y="77107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76" name="Circle"/>
            <p:cNvSpPr/>
            <p:nvPr/>
          </p:nvSpPr>
          <p:spPr>
            <a:xfrm>
              <a:off x="804706" y="38293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77" name="Circle"/>
            <p:cNvSpPr/>
            <p:nvPr/>
          </p:nvSpPr>
          <p:spPr>
            <a:xfrm>
              <a:off x="794282" y="1188019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78" name="Circle"/>
            <p:cNvSpPr/>
            <p:nvPr/>
          </p:nvSpPr>
          <p:spPr>
            <a:xfrm>
              <a:off x="0" y="1188019"/>
              <a:ext cx="157739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79" name="Circle"/>
            <p:cNvSpPr/>
            <p:nvPr/>
          </p:nvSpPr>
          <p:spPr>
            <a:xfrm>
              <a:off x="0" y="382932"/>
              <a:ext cx="157739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80" name="Circle"/>
            <p:cNvSpPr/>
            <p:nvPr/>
          </p:nvSpPr>
          <p:spPr>
            <a:xfrm>
              <a:off x="397981" y="0"/>
              <a:ext cx="157740" cy="15773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81" name="Circle"/>
            <p:cNvSpPr/>
            <p:nvPr/>
          </p:nvSpPr>
          <p:spPr>
            <a:xfrm>
              <a:off x="397981" y="79333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496" name="Group"/>
          <p:cNvGrpSpPr/>
          <p:nvPr/>
        </p:nvGrpSpPr>
        <p:grpSpPr>
          <a:xfrm>
            <a:off x="9756741" y="9069742"/>
            <a:ext cx="1343970" cy="1345760"/>
            <a:chOff x="0" y="0"/>
            <a:chExt cx="1343968" cy="1345758"/>
          </a:xfrm>
        </p:grpSpPr>
        <p:sp>
          <p:nvSpPr>
            <p:cNvPr id="483" name="Shape"/>
            <p:cNvSpPr/>
            <p:nvPr/>
          </p:nvSpPr>
          <p:spPr>
            <a:xfrm>
              <a:off x="71742" y="69206"/>
              <a:ext cx="1211696" cy="40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84" name="Rectangle"/>
            <p:cNvSpPr/>
            <p:nvPr/>
          </p:nvSpPr>
          <p:spPr>
            <a:xfrm>
              <a:off x="72761" y="470454"/>
              <a:ext cx="808181" cy="803497"/>
            </a:xfrm>
            <a:prstGeom prst="rect">
              <a:avLst/>
            </a:pr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85" name="Shape"/>
            <p:cNvSpPr/>
            <p:nvPr/>
          </p:nvSpPr>
          <p:spPr>
            <a:xfrm rot="5400000">
              <a:off x="477412" y="472480"/>
              <a:ext cx="1205368" cy="401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86" name="Line"/>
            <p:cNvSpPr/>
            <p:nvPr/>
          </p:nvSpPr>
          <p:spPr>
            <a:xfrm flipV="1">
              <a:off x="50048" y="858902"/>
              <a:ext cx="436228" cy="43748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87" name="Line"/>
            <p:cNvSpPr/>
            <p:nvPr/>
          </p:nvSpPr>
          <p:spPr>
            <a:xfrm>
              <a:off x="459654" y="872185"/>
              <a:ext cx="822669" cy="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88" name="Line"/>
            <p:cNvSpPr/>
            <p:nvPr/>
          </p:nvSpPr>
          <p:spPr>
            <a:xfrm flipV="1">
              <a:off x="477290" y="70064"/>
              <a:ext cx="1" cy="81610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89" name="Circle"/>
            <p:cNvSpPr/>
            <p:nvPr/>
          </p:nvSpPr>
          <p:spPr>
            <a:xfrm>
              <a:off x="1184254" y="0"/>
              <a:ext cx="157739" cy="15773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90" name="Circle"/>
            <p:cNvSpPr/>
            <p:nvPr/>
          </p:nvSpPr>
          <p:spPr>
            <a:xfrm>
              <a:off x="1186229" y="77107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91" name="Circle"/>
            <p:cNvSpPr/>
            <p:nvPr/>
          </p:nvSpPr>
          <p:spPr>
            <a:xfrm>
              <a:off x="804706" y="38293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92" name="Circle"/>
            <p:cNvSpPr/>
            <p:nvPr/>
          </p:nvSpPr>
          <p:spPr>
            <a:xfrm>
              <a:off x="794282" y="1188019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93" name="Circle"/>
            <p:cNvSpPr/>
            <p:nvPr/>
          </p:nvSpPr>
          <p:spPr>
            <a:xfrm>
              <a:off x="0" y="1188019"/>
              <a:ext cx="157739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94" name="Circle"/>
            <p:cNvSpPr/>
            <p:nvPr/>
          </p:nvSpPr>
          <p:spPr>
            <a:xfrm>
              <a:off x="0" y="382932"/>
              <a:ext cx="157739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95" name="Circle"/>
            <p:cNvSpPr/>
            <p:nvPr/>
          </p:nvSpPr>
          <p:spPr>
            <a:xfrm>
              <a:off x="397981" y="79333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511" name="Group"/>
          <p:cNvGrpSpPr/>
          <p:nvPr/>
        </p:nvGrpSpPr>
        <p:grpSpPr>
          <a:xfrm>
            <a:off x="10550996" y="9069742"/>
            <a:ext cx="1343970" cy="1345760"/>
            <a:chOff x="0" y="0"/>
            <a:chExt cx="1343968" cy="1345758"/>
          </a:xfrm>
        </p:grpSpPr>
        <p:sp>
          <p:nvSpPr>
            <p:cNvPr id="497" name="Shape"/>
            <p:cNvSpPr/>
            <p:nvPr/>
          </p:nvSpPr>
          <p:spPr>
            <a:xfrm>
              <a:off x="71742" y="69206"/>
              <a:ext cx="1211696" cy="40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98" name="Rectangle"/>
            <p:cNvSpPr/>
            <p:nvPr/>
          </p:nvSpPr>
          <p:spPr>
            <a:xfrm>
              <a:off x="72761" y="470454"/>
              <a:ext cx="808181" cy="803497"/>
            </a:xfrm>
            <a:prstGeom prst="rect">
              <a:avLst/>
            </a:pr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499" name="Shape"/>
            <p:cNvSpPr/>
            <p:nvPr/>
          </p:nvSpPr>
          <p:spPr>
            <a:xfrm rot="5400000">
              <a:off x="477412" y="472480"/>
              <a:ext cx="1205368" cy="401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00" name="Line"/>
            <p:cNvSpPr/>
            <p:nvPr/>
          </p:nvSpPr>
          <p:spPr>
            <a:xfrm flipV="1">
              <a:off x="50048" y="858902"/>
              <a:ext cx="436228" cy="43748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01" name="Line"/>
            <p:cNvSpPr/>
            <p:nvPr/>
          </p:nvSpPr>
          <p:spPr>
            <a:xfrm>
              <a:off x="459654" y="872185"/>
              <a:ext cx="822669" cy="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02" name="Line"/>
            <p:cNvSpPr/>
            <p:nvPr/>
          </p:nvSpPr>
          <p:spPr>
            <a:xfrm flipV="1">
              <a:off x="477290" y="70064"/>
              <a:ext cx="1" cy="81610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03" name="Circle"/>
            <p:cNvSpPr/>
            <p:nvPr/>
          </p:nvSpPr>
          <p:spPr>
            <a:xfrm>
              <a:off x="1184254" y="0"/>
              <a:ext cx="157739" cy="15773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04" name="Circle"/>
            <p:cNvSpPr/>
            <p:nvPr/>
          </p:nvSpPr>
          <p:spPr>
            <a:xfrm>
              <a:off x="1186229" y="77107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05" name="Circle"/>
            <p:cNvSpPr/>
            <p:nvPr/>
          </p:nvSpPr>
          <p:spPr>
            <a:xfrm>
              <a:off x="804706" y="38293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06" name="Circle"/>
            <p:cNvSpPr/>
            <p:nvPr/>
          </p:nvSpPr>
          <p:spPr>
            <a:xfrm>
              <a:off x="794282" y="1188019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07" name="Circle"/>
            <p:cNvSpPr/>
            <p:nvPr/>
          </p:nvSpPr>
          <p:spPr>
            <a:xfrm>
              <a:off x="0" y="1188019"/>
              <a:ext cx="157739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08" name="Circle"/>
            <p:cNvSpPr/>
            <p:nvPr/>
          </p:nvSpPr>
          <p:spPr>
            <a:xfrm>
              <a:off x="0" y="382932"/>
              <a:ext cx="157739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09" name="Circle"/>
            <p:cNvSpPr/>
            <p:nvPr/>
          </p:nvSpPr>
          <p:spPr>
            <a:xfrm>
              <a:off x="397981" y="0"/>
              <a:ext cx="157740" cy="15773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10" name="Circle"/>
            <p:cNvSpPr/>
            <p:nvPr/>
          </p:nvSpPr>
          <p:spPr>
            <a:xfrm>
              <a:off x="397981" y="79333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8962487" y="8257630"/>
            <a:ext cx="1341994" cy="1345760"/>
            <a:chOff x="0" y="0"/>
            <a:chExt cx="1341992" cy="1345758"/>
          </a:xfrm>
        </p:grpSpPr>
        <p:sp>
          <p:nvSpPr>
            <p:cNvPr id="512" name="Shape"/>
            <p:cNvSpPr/>
            <p:nvPr/>
          </p:nvSpPr>
          <p:spPr>
            <a:xfrm>
              <a:off x="71742" y="69206"/>
              <a:ext cx="1211696" cy="40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13" name="Rectangle"/>
            <p:cNvSpPr/>
            <p:nvPr/>
          </p:nvSpPr>
          <p:spPr>
            <a:xfrm>
              <a:off x="72761" y="470454"/>
              <a:ext cx="808181" cy="803497"/>
            </a:xfrm>
            <a:prstGeom prst="rect">
              <a:avLst/>
            </a:pr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14" name="Shape"/>
            <p:cNvSpPr/>
            <p:nvPr/>
          </p:nvSpPr>
          <p:spPr>
            <a:xfrm rot="5400000">
              <a:off x="477412" y="472480"/>
              <a:ext cx="1205368" cy="401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5">
                <a:hueOff val="-234537"/>
                <a:satOff val="-1108"/>
                <a:lumOff val="-14796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15" name="Line"/>
            <p:cNvSpPr/>
            <p:nvPr/>
          </p:nvSpPr>
          <p:spPr>
            <a:xfrm flipV="1">
              <a:off x="50048" y="858902"/>
              <a:ext cx="436228" cy="43748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16" name="Line"/>
            <p:cNvSpPr/>
            <p:nvPr/>
          </p:nvSpPr>
          <p:spPr>
            <a:xfrm>
              <a:off x="459654" y="872185"/>
              <a:ext cx="822669" cy="18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17" name="Line"/>
            <p:cNvSpPr/>
            <p:nvPr/>
          </p:nvSpPr>
          <p:spPr>
            <a:xfrm flipV="1">
              <a:off x="477290" y="70064"/>
              <a:ext cx="1" cy="816102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18" name="Circle"/>
            <p:cNvSpPr/>
            <p:nvPr/>
          </p:nvSpPr>
          <p:spPr>
            <a:xfrm>
              <a:off x="1184254" y="0"/>
              <a:ext cx="157739" cy="15773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19" name="Circle"/>
            <p:cNvSpPr/>
            <p:nvPr/>
          </p:nvSpPr>
          <p:spPr>
            <a:xfrm>
              <a:off x="804706" y="38293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20" name="Circle"/>
            <p:cNvSpPr/>
            <p:nvPr/>
          </p:nvSpPr>
          <p:spPr>
            <a:xfrm>
              <a:off x="794282" y="1188019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21" name="Circle"/>
            <p:cNvSpPr/>
            <p:nvPr/>
          </p:nvSpPr>
          <p:spPr>
            <a:xfrm>
              <a:off x="0" y="1188019"/>
              <a:ext cx="157739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22" name="Circle"/>
            <p:cNvSpPr/>
            <p:nvPr/>
          </p:nvSpPr>
          <p:spPr>
            <a:xfrm>
              <a:off x="0" y="382932"/>
              <a:ext cx="157739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23" name="Circle"/>
            <p:cNvSpPr/>
            <p:nvPr/>
          </p:nvSpPr>
          <p:spPr>
            <a:xfrm>
              <a:off x="397981" y="0"/>
              <a:ext cx="157740" cy="15773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524" name="Circle"/>
            <p:cNvSpPr/>
            <p:nvPr/>
          </p:nvSpPr>
          <p:spPr>
            <a:xfrm>
              <a:off x="397981" y="793332"/>
              <a:ext cx="157740" cy="1577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sp>
        <p:nvSpPr>
          <p:cNvPr id="526" name="Circle"/>
          <p:cNvSpPr/>
          <p:nvPr/>
        </p:nvSpPr>
        <p:spPr>
          <a:xfrm>
            <a:off x="10464365" y="9059739"/>
            <a:ext cx="157830" cy="157830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527" name="Circle"/>
          <p:cNvSpPr/>
          <p:nvPr/>
        </p:nvSpPr>
        <p:spPr>
          <a:xfrm>
            <a:off x="11614935" y="7485433"/>
            <a:ext cx="346575" cy="346574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grpSp>
        <p:nvGrpSpPr>
          <p:cNvPr id="530" name="Oval"/>
          <p:cNvGrpSpPr/>
          <p:nvPr/>
        </p:nvGrpSpPr>
        <p:grpSpPr>
          <a:xfrm>
            <a:off x="4371539" y="8818840"/>
            <a:ext cx="1853816" cy="1822164"/>
            <a:chOff x="0" y="0"/>
            <a:chExt cx="1853814" cy="1822163"/>
          </a:xfrm>
        </p:grpSpPr>
        <p:sp>
          <p:nvSpPr>
            <p:cNvPr id="529" name="Oval"/>
            <p:cNvSpPr/>
            <p:nvPr/>
          </p:nvSpPr>
          <p:spPr>
            <a:xfrm>
              <a:off x="25399" y="25400"/>
              <a:ext cx="1803016" cy="1771364"/>
            </a:xfrm>
            <a:prstGeom prst="ellipse">
              <a:avLst/>
            </a:prstGeom>
            <a:solidFill>
              <a:schemeClr val="accent1">
                <a:hueOff val="-84091"/>
                <a:satOff val="15316"/>
                <a:lumOff val="24313"/>
                <a:alpha val="30412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528" name="Oval Oval" descr="Oval Oval"/>
            <p:cNvPicPr>
              <a:picLocks noChangeAspect="0"/>
            </p:cNvPicPr>
            <p:nvPr/>
          </p:nvPicPr>
          <p:blipFill>
            <a:blip r:embed="rId5">
              <a:alphaModFix amt="30412"/>
              <a:extLst/>
            </a:blip>
            <a:stretch>
              <a:fillRect/>
            </a:stretch>
          </p:blipFill>
          <p:spPr>
            <a:xfrm>
              <a:off x="0" y="0"/>
              <a:ext cx="1853815" cy="1822164"/>
            </a:xfrm>
            <a:prstGeom prst="rect">
              <a:avLst/>
            </a:prstGeom>
            <a:effectLst/>
          </p:spPr>
        </p:pic>
      </p:grpSp>
      <p:pic>
        <p:nvPicPr>
          <p:cNvPr id="531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9441620">
            <a:off x="4591493" y="6844882"/>
            <a:ext cx="6711144" cy="50801"/>
          </a:xfrm>
          <a:prstGeom prst="rect">
            <a:avLst/>
          </a:prstGeom>
        </p:spPr>
      </p:pic>
      <p:pic>
        <p:nvPicPr>
          <p:cNvPr id="533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1375430">
            <a:off x="5313383" y="10455072"/>
            <a:ext cx="3803553" cy="50801"/>
          </a:xfrm>
          <a:prstGeom prst="rect">
            <a:avLst/>
          </a:prstGeom>
        </p:spPr>
      </p:pic>
      <p:grpSp>
        <p:nvGrpSpPr>
          <p:cNvPr id="537" name="Oval"/>
          <p:cNvGrpSpPr/>
          <p:nvPr/>
        </p:nvGrpSpPr>
        <p:grpSpPr>
          <a:xfrm>
            <a:off x="10314731" y="8864048"/>
            <a:ext cx="1853816" cy="1822165"/>
            <a:chOff x="0" y="0"/>
            <a:chExt cx="1853814" cy="1822163"/>
          </a:xfrm>
        </p:grpSpPr>
        <p:sp>
          <p:nvSpPr>
            <p:cNvPr id="536" name="Oval"/>
            <p:cNvSpPr/>
            <p:nvPr/>
          </p:nvSpPr>
          <p:spPr>
            <a:xfrm>
              <a:off x="25399" y="25400"/>
              <a:ext cx="1803016" cy="1771364"/>
            </a:xfrm>
            <a:prstGeom prst="ellipse">
              <a:avLst/>
            </a:prstGeom>
            <a:solidFill>
              <a:schemeClr val="accent1">
                <a:hueOff val="-84091"/>
                <a:satOff val="15316"/>
                <a:lumOff val="24313"/>
                <a:alpha val="30412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535" name="Oval Oval" descr="Oval Oval"/>
            <p:cNvPicPr>
              <a:picLocks noChangeAspect="0"/>
            </p:cNvPicPr>
            <p:nvPr/>
          </p:nvPicPr>
          <p:blipFill>
            <a:blip r:embed="rId5">
              <a:alphaModFix amt="30412"/>
              <a:extLst/>
            </a:blip>
            <a:stretch>
              <a:fillRect/>
            </a:stretch>
          </p:blipFill>
          <p:spPr>
            <a:xfrm>
              <a:off x="0" y="0"/>
              <a:ext cx="1853815" cy="1822164"/>
            </a:xfrm>
            <a:prstGeom prst="rect">
              <a:avLst/>
            </a:prstGeom>
            <a:effectLst/>
          </p:spPr>
        </p:pic>
      </p:grpSp>
      <p:pic>
        <p:nvPicPr>
          <p:cNvPr id="538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9442941">
            <a:off x="10495032" y="6844882"/>
            <a:ext cx="6868675" cy="50801"/>
          </a:xfrm>
          <a:prstGeom prst="rect">
            <a:avLst/>
          </a:prstGeom>
        </p:spPr>
      </p:pic>
      <p:pic>
        <p:nvPicPr>
          <p:cNvPr id="54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1375430">
            <a:off x="11231175" y="10500281"/>
            <a:ext cx="3803553" cy="50801"/>
          </a:xfrm>
          <a:prstGeom prst="rect">
            <a:avLst/>
          </a:prstGeom>
        </p:spPr>
      </p:pic>
      <p:pic>
        <p:nvPicPr>
          <p:cNvPr id="542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512657">
            <a:off x="16816294" y="8461814"/>
            <a:ext cx="1321494" cy="355064"/>
          </a:xfrm>
          <a:prstGeom prst="rect">
            <a:avLst/>
          </a:prstGeom>
        </p:spPr>
      </p:pic>
      <p:sp>
        <p:nvSpPr>
          <p:cNvPr id="544" name="Circle"/>
          <p:cNvSpPr/>
          <p:nvPr/>
        </p:nvSpPr>
        <p:spPr>
          <a:xfrm>
            <a:off x="16589102" y="8177128"/>
            <a:ext cx="720283" cy="720283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545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512657">
            <a:off x="14982843" y="10311042"/>
            <a:ext cx="1321494" cy="355065"/>
          </a:xfrm>
          <a:prstGeom prst="rect">
            <a:avLst/>
          </a:prstGeom>
        </p:spPr>
      </p:pic>
      <p:sp>
        <p:nvSpPr>
          <p:cNvPr id="547" name="Circle"/>
          <p:cNvSpPr/>
          <p:nvPr/>
        </p:nvSpPr>
        <p:spPr>
          <a:xfrm>
            <a:off x="14771796" y="9979387"/>
            <a:ext cx="720283" cy="720284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548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982484">
            <a:off x="20357673" y="4670112"/>
            <a:ext cx="1215682" cy="355065"/>
          </a:xfrm>
          <a:prstGeom prst="rect">
            <a:avLst/>
          </a:prstGeom>
        </p:spPr>
      </p:pic>
      <p:sp>
        <p:nvSpPr>
          <p:cNvPr id="550" name="µi"/>
          <p:cNvSpPr txBox="1"/>
          <p:nvPr/>
        </p:nvSpPr>
        <p:spPr>
          <a:xfrm>
            <a:off x="19221476" y="10431736"/>
            <a:ext cx="964724" cy="757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i="1" sz="4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µ</a:t>
            </a:r>
            <a:r>
              <a:rPr baseline="-5999"/>
              <a:t>i</a:t>
            </a:r>
          </a:p>
        </p:txBody>
      </p:sp>
      <p:sp>
        <p:nvSpPr>
          <p:cNvPr id="551" name="Circle"/>
          <p:cNvSpPr/>
          <p:nvPr/>
        </p:nvSpPr>
        <p:spPr>
          <a:xfrm>
            <a:off x="20179455" y="4554536"/>
            <a:ext cx="720283" cy="720283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552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829979">
            <a:off x="16778466" y="4906703"/>
            <a:ext cx="1227927" cy="355065"/>
          </a:xfrm>
          <a:prstGeom prst="rect">
            <a:avLst/>
          </a:prstGeom>
        </p:spPr>
      </p:pic>
      <p:sp>
        <p:nvSpPr>
          <p:cNvPr id="554" name="Circle"/>
          <p:cNvSpPr/>
          <p:nvPr/>
        </p:nvSpPr>
        <p:spPr>
          <a:xfrm>
            <a:off x="16589102" y="4554536"/>
            <a:ext cx="720283" cy="720283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555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817020">
            <a:off x="14970501" y="6713924"/>
            <a:ext cx="1342160" cy="355065"/>
          </a:xfrm>
          <a:prstGeom prst="rect">
            <a:avLst/>
          </a:prstGeom>
        </p:spPr>
      </p:pic>
      <p:sp>
        <p:nvSpPr>
          <p:cNvPr id="557" name="Circle"/>
          <p:cNvSpPr/>
          <p:nvPr/>
        </p:nvSpPr>
        <p:spPr>
          <a:xfrm>
            <a:off x="14771796" y="6303119"/>
            <a:ext cx="720283" cy="720284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558" name="Equation"/>
          <p:cNvSpPr txBox="1"/>
          <p:nvPr/>
        </p:nvSpPr>
        <p:spPr>
          <a:xfrm>
            <a:off x="13075538" y="10948760"/>
            <a:ext cx="3961637" cy="17485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nary>
                        <m:naryPr>
                          <m:ctrlP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</m:ctrlPr>
                          <m:chr m:val="∑"/>
                          <m:limLoc m:val="subSup"/>
                          <m:grow m:val="1"/>
                          <m:subHide m:val="off"/>
                          <m:supHide m:val="on"/>
                        </m:naryPr>
                        <m:sub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/>
                        <m:e>
                          <m:sSub>
                            <m:e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5600" i="1">
                                  <a:solidFill>
                                    <a:srgbClr val="838686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xmlns:a="http://schemas.openxmlformats.org/drawingml/2006/main" sz="5600" i="1">
                                  <a:solidFill>
                                    <a:srgbClr val="838686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559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194583">
            <a:off x="18508670" y="6769787"/>
            <a:ext cx="1227585" cy="355065"/>
          </a:xfrm>
          <a:prstGeom prst="rect">
            <a:avLst/>
          </a:prstGeom>
        </p:spPr>
      </p:pic>
      <p:sp>
        <p:nvSpPr>
          <p:cNvPr id="561" name="Circle"/>
          <p:cNvSpPr/>
          <p:nvPr/>
        </p:nvSpPr>
        <p:spPr>
          <a:xfrm>
            <a:off x="18446326" y="6303119"/>
            <a:ext cx="720284" cy="720284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562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5017185">
            <a:off x="11658022" y="9686701"/>
            <a:ext cx="3230951" cy="401377"/>
          </a:xfrm>
          <a:prstGeom prst="rect">
            <a:avLst/>
          </a:prstGeom>
        </p:spPr>
      </p:pic>
      <p:pic>
        <p:nvPicPr>
          <p:cNvPr id="564" name="Line Line" descr="Line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0537975">
            <a:off x="17032278" y="10869079"/>
            <a:ext cx="2214562" cy="401377"/>
          </a:xfrm>
          <a:prstGeom prst="rect">
            <a:avLst/>
          </a:prstGeom>
        </p:spPr>
      </p:pic>
      <p:pic>
        <p:nvPicPr>
          <p:cNvPr id="566" name="Oval Oval" descr="Oval Oval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741428" y="7724965"/>
            <a:ext cx="783046" cy="771084"/>
          </a:xfrm>
          <a:prstGeom prst="rect">
            <a:avLst/>
          </a:prstGeom>
        </p:spPr>
      </p:pic>
      <p:pic>
        <p:nvPicPr>
          <p:cNvPr id="568" name="Oval Oval" descr="Oval Oval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9105641" y="10516650"/>
            <a:ext cx="783046" cy="771084"/>
          </a:xfrm>
          <a:prstGeom prst="rect">
            <a:avLst/>
          </a:prstGeom>
        </p:spPr>
      </p:pic>
      <p:sp>
        <p:nvSpPr>
          <p:cNvPr id="570" name="Equation"/>
          <p:cNvSpPr txBox="1"/>
          <p:nvPr/>
        </p:nvSpPr>
        <p:spPr>
          <a:xfrm>
            <a:off x="4178292" y="11132451"/>
            <a:ext cx="1417422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571" name="magnetic sample"/>
          <p:cNvSpPr txBox="1"/>
          <p:nvPr/>
        </p:nvSpPr>
        <p:spPr>
          <a:xfrm>
            <a:off x="4696869" y="3724691"/>
            <a:ext cx="3750412" cy="135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/>
            </a:lvl1pPr>
          </a:lstStyle>
          <a:p>
            <a:pPr/>
            <a:r>
              <a:t>magnetic sample</a:t>
            </a:r>
          </a:p>
        </p:txBody>
      </p:sp>
      <p:sp>
        <p:nvSpPr>
          <p:cNvPr id="572" name="discretisation cell"/>
          <p:cNvSpPr txBox="1"/>
          <p:nvPr/>
        </p:nvSpPr>
        <p:spPr>
          <a:xfrm>
            <a:off x="10784862" y="3724691"/>
            <a:ext cx="3750412" cy="135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/>
            </a:lvl1pPr>
          </a:lstStyle>
          <a:p>
            <a:pPr/>
            <a:r>
              <a:t>discretisation cell</a:t>
            </a:r>
          </a:p>
        </p:txBody>
      </p:sp>
      <p:sp>
        <p:nvSpPr>
          <p:cNvPr id="573" name="lattice unit cell"/>
          <p:cNvSpPr txBox="1"/>
          <p:nvPr/>
        </p:nvSpPr>
        <p:spPr>
          <a:xfrm>
            <a:off x="16872855" y="3724691"/>
            <a:ext cx="3750412" cy="135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/>
            </a:lvl1pPr>
          </a:lstStyle>
          <a:p>
            <a:pPr/>
            <a:r>
              <a:t>lattice unit cell</a:t>
            </a:r>
          </a:p>
        </p:txBody>
      </p:sp>
      <p:sp>
        <p:nvSpPr>
          <p:cNvPr id="574" name="volume V"/>
          <p:cNvSpPr txBox="1"/>
          <p:nvPr/>
        </p:nvSpPr>
        <p:spPr>
          <a:xfrm>
            <a:off x="10099571" y="4534448"/>
            <a:ext cx="3750412" cy="135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584200">
              <a:spcBef>
                <a:spcPts val="0"/>
              </a:spcBef>
              <a:defRPr sz="3500">
                <a:solidFill>
                  <a:srgbClr val="FFFFFF"/>
                </a:solidFill>
              </a:defRPr>
            </a:pPr>
            <a:r>
              <a:t>volume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V</a:t>
            </a:r>
          </a:p>
        </p:txBody>
      </p:sp>
      <p:sp>
        <p:nvSpPr>
          <p:cNvPr id="575" name="discretisation cell coordinate"/>
          <p:cNvSpPr txBox="1"/>
          <p:nvPr/>
        </p:nvSpPr>
        <p:spPr>
          <a:xfrm>
            <a:off x="6609363" y="11636269"/>
            <a:ext cx="3750412" cy="135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/>
            </a:lvl1pPr>
          </a:lstStyle>
          <a:p>
            <a:pPr/>
            <a:r>
              <a:t>discretisation cell coordinate</a:t>
            </a:r>
          </a:p>
        </p:txBody>
      </p:sp>
      <p:pic>
        <p:nvPicPr>
          <p:cNvPr id="576" name="Line Shape" descr="Line Shap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4911694">
            <a:off x="5367413" y="11367351"/>
            <a:ext cx="1046179" cy="1399246"/>
          </a:xfrm>
          <a:prstGeom prst="rect">
            <a:avLst/>
          </a:prstGeom>
        </p:spPr>
      </p:pic>
      <p:sp>
        <p:nvSpPr>
          <p:cNvPr id="578" name="magnetisation field"/>
          <p:cNvSpPr txBox="1"/>
          <p:nvPr/>
        </p:nvSpPr>
        <p:spPr>
          <a:xfrm>
            <a:off x="582021" y="11644473"/>
            <a:ext cx="3311578" cy="1356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/>
            </a:lvl1pPr>
          </a:lstStyle>
          <a:p>
            <a:pPr/>
            <a:r>
              <a:t>magnetisation field</a:t>
            </a:r>
          </a:p>
        </p:txBody>
      </p:sp>
      <p:pic>
        <p:nvPicPr>
          <p:cNvPr id="579" name="Line Shape" descr="Line Shap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4911694">
            <a:off x="3582208" y="11474737"/>
            <a:ext cx="838228" cy="13379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583" name="Discretised Magnetisation field"/>
          <p:cNvSpPr txBox="1"/>
          <p:nvPr>
            <p:ph type="title"/>
          </p:nvPr>
        </p:nvSpPr>
        <p:spPr>
          <a:xfrm>
            <a:off x="762000" y="2159000"/>
            <a:ext cx="11136798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Discretised Magnetisation field</a:t>
            </a:r>
          </a:p>
        </p:txBody>
      </p:sp>
      <p:sp>
        <p:nvSpPr>
          <p:cNvPr id="584" name="In continuum approximation, magnetisation is considered to be a continuous vector field.…"/>
          <p:cNvSpPr txBox="1"/>
          <p:nvPr>
            <p:ph type="body" sz="half" idx="1"/>
          </p:nvPr>
        </p:nvSpPr>
        <p:spPr>
          <a:xfrm>
            <a:off x="866799" y="3718162"/>
            <a:ext cx="11263092" cy="7532214"/>
          </a:xfrm>
          <a:prstGeom prst="rect">
            <a:avLst/>
          </a:prstGeom>
        </p:spPr>
        <p:txBody>
          <a:bodyPr/>
          <a:lstStyle/>
          <a:p>
            <a:pPr marL="444499" indent="-444499" defTabSz="584200">
              <a:spcBef>
                <a:spcPts val="2800"/>
              </a:spcBef>
              <a:defRPr sz="4000"/>
            </a:pPr>
            <a:r>
              <a:t>In continuum approximation, magnetisation is considered to be a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continuous vector field.</a:t>
            </a:r>
            <a:endParaRPr b="1">
              <a:solidFill>
                <a:schemeClr val="accent1"/>
              </a:solidFill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444499" indent="-444499" defTabSz="584200">
              <a:spcBef>
                <a:spcPts val="2800"/>
              </a:spcBef>
              <a:defRPr sz="4000"/>
            </a:pPr>
            <a:r>
              <a:t>Magnetisation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(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t>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</a:t>
            </a:r>
            <a:r>
              <a:t>) is a function of both space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t> and time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</a:t>
            </a:r>
            <a:r>
              <a:t>.</a:t>
            </a:r>
          </a:p>
          <a:p>
            <a:pPr marL="444499" indent="-444499" defTabSz="584200">
              <a:spcBef>
                <a:spcPts val="2800"/>
              </a:spcBef>
              <a:defRPr sz="4000"/>
            </a:pPr>
          </a:p>
          <a:p>
            <a:pPr marL="444499" indent="-444499" defTabSz="584200">
              <a:spcBef>
                <a:spcPts val="2800"/>
              </a:spcBef>
              <a:defRPr sz="4000"/>
            </a:pPr>
            <a:r>
              <a:t>In finite-differences, magnetisation field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 is discretised (at every time step) so that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a single vector is assigned to each discretisation cell</a:t>
            </a:r>
            <a:r>
              <a:t>.</a:t>
            </a:r>
          </a:p>
        </p:txBody>
      </p:sp>
      <p:sp>
        <p:nvSpPr>
          <p:cNvPr id="585" name="Equation"/>
          <p:cNvSpPr txBox="1"/>
          <p:nvPr/>
        </p:nvSpPr>
        <p:spPr>
          <a:xfrm>
            <a:off x="4765782" y="7357745"/>
            <a:ext cx="3465125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586" name="discretised field at time ti"/>
          <p:cNvSpPr txBox="1"/>
          <p:nvPr/>
        </p:nvSpPr>
        <p:spPr>
          <a:xfrm>
            <a:off x="16633153" y="2606037"/>
            <a:ext cx="5436853" cy="1636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584200">
              <a:spcBef>
                <a:spcPts val="0"/>
              </a:spcBef>
              <a:defRPr sz="3500"/>
            </a:pPr>
            <a:r>
              <a:t>discretised field at time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</a:t>
            </a:r>
            <a:r>
              <a:rPr baseline="-5999" i="1">
                <a:latin typeface="Avenir Next Regular"/>
                <a:ea typeface="Avenir Next Regular"/>
                <a:cs typeface="Avenir Next Regular"/>
                <a:sym typeface="Avenir Next Regular"/>
              </a:rPr>
              <a:t>i</a:t>
            </a:r>
          </a:p>
        </p:txBody>
      </p:sp>
      <p:grpSp>
        <p:nvGrpSpPr>
          <p:cNvPr id="933" name="Group"/>
          <p:cNvGrpSpPr/>
          <p:nvPr/>
        </p:nvGrpSpPr>
        <p:grpSpPr>
          <a:xfrm>
            <a:off x="14733646" y="4021031"/>
            <a:ext cx="6979664" cy="6926476"/>
            <a:chOff x="0" y="0"/>
            <a:chExt cx="6979663" cy="6926475"/>
          </a:xfrm>
        </p:grpSpPr>
        <p:grpSp>
          <p:nvGrpSpPr>
            <p:cNvPr id="651" name="Group"/>
            <p:cNvGrpSpPr/>
            <p:nvPr/>
          </p:nvGrpSpPr>
          <p:grpSpPr>
            <a:xfrm>
              <a:off x="1740861" y="0"/>
              <a:ext cx="5238803" cy="5213288"/>
              <a:chOff x="0" y="0"/>
              <a:chExt cx="5238801" cy="5213287"/>
            </a:xfrm>
          </p:grpSpPr>
          <p:grpSp>
            <p:nvGrpSpPr>
              <p:cNvPr id="593" name="Group"/>
              <p:cNvGrpSpPr/>
              <p:nvPr/>
            </p:nvGrpSpPr>
            <p:grpSpPr>
              <a:xfrm>
                <a:off x="3467606" y="3451007"/>
                <a:ext cx="1771196" cy="1762281"/>
                <a:chOff x="0" y="0"/>
                <a:chExt cx="1771195" cy="1762279"/>
              </a:xfrm>
            </p:grpSpPr>
            <p:sp>
              <p:nvSpPr>
                <p:cNvPr id="587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588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589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590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591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592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600" name="Group"/>
              <p:cNvGrpSpPr/>
              <p:nvPr/>
            </p:nvGrpSpPr>
            <p:grpSpPr>
              <a:xfrm>
                <a:off x="3467606" y="2299839"/>
                <a:ext cx="1771196" cy="1762281"/>
                <a:chOff x="0" y="0"/>
                <a:chExt cx="1771195" cy="1762279"/>
              </a:xfrm>
            </p:grpSpPr>
            <p:sp>
              <p:nvSpPr>
                <p:cNvPr id="594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595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596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597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598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599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607" name="Group"/>
              <p:cNvGrpSpPr/>
              <p:nvPr/>
            </p:nvGrpSpPr>
            <p:grpSpPr>
              <a:xfrm>
                <a:off x="3466874" y="1144374"/>
                <a:ext cx="1771196" cy="1762281"/>
                <a:chOff x="0" y="0"/>
                <a:chExt cx="1771195" cy="1762279"/>
              </a:xfrm>
            </p:grpSpPr>
            <p:sp>
              <p:nvSpPr>
                <p:cNvPr id="601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02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03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04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05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06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pic>
            <p:nvPicPr>
              <p:cNvPr id="608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3241118"/>
                <a:ext cx="817928" cy="216126"/>
              </a:xfrm>
              <a:prstGeom prst="rect">
                <a:avLst/>
              </a:prstGeom>
              <a:effectLst/>
            </p:spPr>
          </p:pic>
          <p:pic>
            <p:nvPicPr>
              <p:cNvPr id="610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4395496"/>
                <a:ext cx="817928" cy="216127"/>
              </a:xfrm>
              <a:prstGeom prst="rect">
                <a:avLst/>
              </a:prstGeom>
              <a:effectLst/>
            </p:spPr>
          </p:pic>
          <p:pic>
            <p:nvPicPr>
              <p:cNvPr id="612" name="Line Line" descr="Line Lin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9525840">
                <a:off x="4155884" y="2061613"/>
                <a:ext cx="902230" cy="216126"/>
              </a:xfrm>
              <a:prstGeom prst="rect">
                <a:avLst/>
              </a:prstGeom>
              <a:effectLst/>
            </p:spPr>
          </p:pic>
          <p:grpSp>
            <p:nvGrpSpPr>
              <p:cNvPr id="650" name="Group"/>
              <p:cNvGrpSpPr/>
              <p:nvPr/>
            </p:nvGrpSpPr>
            <p:grpSpPr>
              <a:xfrm>
                <a:off x="0" y="0"/>
                <a:ext cx="5238070" cy="1766824"/>
                <a:chOff x="0" y="0"/>
                <a:chExt cx="5238069" cy="1766823"/>
              </a:xfrm>
            </p:grpSpPr>
            <p:grpSp>
              <p:nvGrpSpPr>
                <p:cNvPr id="620" name="Group"/>
                <p:cNvGrpSpPr/>
                <p:nvPr/>
              </p:nvGrpSpPr>
              <p:grpSpPr>
                <a:xfrm>
                  <a:off x="-1" y="0"/>
                  <a:ext cx="1771197" cy="1762280"/>
                  <a:chOff x="0" y="0"/>
                  <a:chExt cx="1771195" cy="1762279"/>
                </a:xfrm>
              </p:grpSpPr>
              <p:sp>
                <p:nvSpPr>
                  <p:cNvPr id="614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15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16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17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18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19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627" name="Group"/>
                <p:cNvGrpSpPr/>
                <p:nvPr/>
              </p:nvGrpSpPr>
              <p:grpSpPr>
                <a:xfrm>
                  <a:off x="1156963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621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22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23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24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25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26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634" name="Group"/>
                <p:cNvGrpSpPr/>
                <p:nvPr/>
              </p:nvGrpSpPr>
              <p:grpSpPr>
                <a:xfrm>
                  <a:off x="2321328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628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29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30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31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32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33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641" name="Group"/>
                <p:cNvGrpSpPr/>
                <p:nvPr/>
              </p:nvGrpSpPr>
              <p:grpSpPr>
                <a:xfrm>
                  <a:off x="3466874" y="4543"/>
                  <a:ext cx="1771196" cy="1762281"/>
                  <a:chOff x="0" y="0"/>
                  <a:chExt cx="1771195" cy="1762279"/>
                </a:xfrm>
              </p:grpSpPr>
              <p:sp>
                <p:nvSpPr>
                  <p:cNvPr id="635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36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37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38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39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40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pic>
              <p:nvPicPr>
                <p:cNvPr id="642" name="Line Line" descr="Line Line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18900000">
                  <a:off x="250346" y="611420"/>
                  <a:ext cx="95503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644" name="Line Line" descr="Line Line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 rot="17954958">
                  <a:off x="1558559" y="607364"/>
                  <a:ext cx="79350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646" name="Line Line" descr="Line Line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7951733">
                  <a:off x="2755175" y="520503"/>
                  <a:ext cx="783822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648" name="Line Line" descr="Line Line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 rot="17843738">
                  <a:off x="3861643" y="524344"/>
                  <a:ext cx="882737" cy="216127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716" name="Group"/>
            <p:cNvGrpSpPr/>
            <p:nvPr/>
          </p:nvGrpSpPr>
          <p:grpSpPr>
            <a:xfrm>
              <a:off x="1165072" y="570504"/>
              <a:ext cx="5238802" cy="5213289"/>
              <a:chOff x="0" y="0"/>
              <a:chExt cx="5238801" cy="5213287"/>
            </a:xfrm>
          </p:grpSpPr>
          <p:grpSp>
            <p:nvGrpSpPr>
              <p:cNvPr id="658" name="Group"/>
              <p:cNvGrpSpPr/>
              <p:nvPr/>
            </p:nvGrpSpPr>
            <p:grpSpPr>
              <a:xfrm>
                <a:off x="3467606" y="3451007"/>
                <a:ext cx="1771196" cy="1762281"/>
                <a:chOff x="0" y="0"/>
                <a:chExt cx="1771195" cy="1762279"/>
              </a:xfrm>
            </p:grpSpPr>
            <p:sp>
              <p:nvSpPr>
                <p:cNvPr id="652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53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54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55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56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57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665" name="Group"/>
              <p:cNvGrpSpPr/>
              <p:nvPr/>
            </p:nvGrpSpPr>
            <p:grpSpPr>
              <a:xfrm>
                <a:off x="3467606" y="2299839"/>
                <a:ext cx="1771196" cy="1762281"/>
                <a:chOff x="0" y="0"/>
                <a:chExt cx="1771195" cy="1762279"/>
              </a:xfrm>
            </p:grpSpPr>
            <p:sp>
              <p:nvSpPr>
                <p:cNvPr id="659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60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61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62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63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64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672" name="Group"/>
              <p:cNvGrpSpPr/>
              <p:nvPr/>
            </p:nvGrpSpPr>
            <p:grpSpPr>
              <a:xfrm>
                <a:off x="3466874" y="1144374"/>
                <a:ext cx="1771196" cy="1762281"/>
                <a:chOff x="0" y="0"/>
                <a:chExt cx="1771195" cy="1762279"/>
              </a:xfrm>
            </p:grpSpPr>
            <p:sp>
              <p:nvSpPr>
                <p:cNvPr id="666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67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68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69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70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671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pic>
            <p:nvPicPr>
              <p:cNvPr id="673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3241118"/>
                <a:ext cx="817928" cy="216126"/>
              </a:xfrm>
              <a:prstGeom prst="rect">
                <a:avLst/>
              </a:prstGeom>
              <a:effectLst/>
            </p:spPr>
          </p:pic>
          <p:pic>
            <p:nvPicPr>
              <p:cNvPr id="675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4395496"/>
                <a:ext cx="817928" cy="216127"/>
              </a:xfrm>
              <a:prstGeom prst="rect">
                <a:avLst/>
              </a:prstGeom>
              <a:effectLst/>
            </p:spPr>
          </p:pic>
          <p:pic>
            <p:nvPicPr>
              <p:cNvPr id="677" name="Line Line" descr="Line Lin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9525840">
                <a:off x="4155884" y="2061613"/>
                <a:ext cx="902230" cy="216126"/>
              </a:xfrm>
              <a:prstGeom prst="rect">
                <a:avLst/>
              </a:prstGeom>
              <a:effectLst/>
            </p:spPr>
          </p:pic>
          <p:grpSp>
            <p:nvGrpSpPr>
              <p:cNvPr id="715" name="Group"/>
              <p:cNvGrpSpPr/>
              <p:nvPr/>
            </p:nvGrpSpPr>
            <p:grpSpPr>
              <a:xfrm>
                <a:off x="0" y="0"/>
                <a:ext cx="5238070" cy="1766824"/>
                <a:chOff x="0" y="0"/>
                <a:chExt cx="5238069" cy="1766823"/>
              </a:xfrm>
            </p:grpSpPr>
            <p:grpSp>
              <p:nvGrpSpPr>
                <p:cNvPr id="685" name="Group"/>
                <p:cNvGrpSpPr/>
                <p:nvPr/>
              </p:nvGrpSpPr>
              <p:grpSpPr>
                <a:xfrm>
                  <a:off x="-1" y="0"/>
                  <a:ext cx="1771197" cy="1762280"/>
                  <a:chOff x="0" y="0"/>
                  <a:chExt cx="1771195" cy="1762279"/>
                </a:xfrm>
              </p:grpSpPr>
              <p:sp>
                <p:nvSpPr>
                  <p:cNvPr id="679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80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81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82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83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84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692" name="Group"/>
                <p:cNvGrpSpPr/>
                <p:nvPr/>
              </p:nvGrpSpPr>
              <p:grpSpPr>
                <a:xfrm>
                  <a:off x="1156963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686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87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88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89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90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91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699" name="Group"/>
                <p:cNvGrpSpPr/>
                <p:nvPr/>
              </p:nvGrpSpPr>
              <p:grpSpPr>
                <a:xfrm>
                  <a:off x="2321328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693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94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95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96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97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698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706" name="Group"/>
                <p:cNvGrpSpPr/>
                <p:nvPr/>
              </p:nvGrpSpPr>
              <p:grpSpPr>
                <a:xfrm>
                  <a:off x="3466874" y="4543"/>
                  <a:ext cx="1771196" cy="1762281"/>
                  <a:chOff x="0" y="0"/>
                  <a:chExt cx="1771195" cy="1762279"/>
                </a:xfrm>
              </p:grpSpPr>
              <p:sp>
                <p:nvSpPr>
                  <p:cNvPr id="700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01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02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03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04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05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pic>
              <p:nvPicPr>
                <p:cNvPr id="707" name="Line Line" descr="Line Line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18900000">
                  <a:off x="250346" y="611420"/>
                  <a:ext cx="95503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09" name="Line Line" descr="Line Line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 rot="17954958">
                  <a:off x="1558559" y="607364"/>
                  <a:ext cx="79350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11" name="Line Line" descr="Line Line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7951733">
                  <a:off x="2755175" y="520503"/>
                  <a:ext cx="783822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13" name="Line Line" descr="Line Line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 rot="17843738">
                  <a:off x="3861643" y="524344"/>
                  <a:ext cx="882737" cy="216127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781" name="Group"/>
            <p:cNvGrpSpPr/>
            <p:nvPr/>
          </p:nvGrpSpPr>
          <p:grpSpPr>
            <a:xfrm>
              <a:off x="581644" y="1139011"/>
              <a:ext cx="5238803" cy="5213289"/>
              <a:chOff x="0" y="0"/>
              <a:chExt cx="5238801" cy="5213287"/>
            </a:xfrm>
          </p:grpSpPr>
          <p:grpSp>
            <p:nvGrpSpPr>
              <p:cNvPr id="723" name="Group"/>
              <p:cNvGrpSpPr/>
              <p:nvPr/>
            </p:nvGrpSpPr>
            <p:grpSpPr>
              <a:xfrm>
                <a:off x="3467606" y="3451007"/>
                <a:ext cx="1771196" cy="1762281"/>
                <a:chOff x="0" y="0"/>
                <a:chExt cx="1771195" cy="1762279"/>
              </a:xfrm>
            </p:grpSpPr>
            <p:sp>
              <p:nvSpPr>
                <p:cNvPr id="717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18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19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21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22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730" name="Group"/>
              <p:cNvGrpSpPr/>
              <p:nvPr/>
            </p:nvGrpSpPr>
            <p:grpSpPr>
              <a:xfrm>
                <a:off x="3467606" y="2299839"/>
                <a:ext cx="1771196" cy="1762281"/>
                <a:chOff x="0" y="0"/>
                <a:chExt cx="1771195" cy="1762279"/>
              </a:xfrm>
            </p:grpSpPr>
            <p:sp>
              <p:nvSpPr>
                <p:cNvPr id="724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25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26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27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28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29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737" name="Group"/>
              <p:cNvGrpSpPr/>
              <p:nvPr/>
            </p:nvGrpSpPr>
            <p:grpSpPr>
              <a:xfrm>
                <a:off x="3466874" y="1144374"/>
                <a:ext cx="1771196" cy="1762281"/>
                <a:chOff x="0" y="0"/>
                <a:chExt cx="1771195" cy="1762279"/>
              </a:xfrm>
            </p:grpSpPr>
            <p:sp>
              <p:nvSpPr>
                <p:cNvPr id="731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32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33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34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35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736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pic>
            <p:nvPicPr>
              <p:cNvPr id="738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3241118"/>
                <a:ext cx="817928" cy="216126"/>
              </a:xfrm>
              <a:prstGeom prst="rect">
                <a:avLst/>
              </a:prstGeom>
              <a:effectLst/>
            </p:spPr>
          </p:pic>
          <p:pic>
            <p:nvPicPr>
              <p:cNvPr id="740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4395496"/>
                <a:ext cx="817928" cy="216127"/>
              </a:xfrm>
              <a:prstGeom prst="rect">
                <a:avLst/>
              </a:prstGeom>
              <a:effectLst/>
            </p:spPr>
          </p:pic>
          <p:pic>
            <p:nvPicPr>
              <p:cNvPr id="742" name="Line Line" descr="Line Lin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9525840">
                <a:off x="4155884" y="2061613"/>
                <a:ext cx="902230" cy="216126"/>
              </a:xfrm>
              <a:prstGeom prst="rect">
                <a:avLst/>
              </a:prstGeom>
              <a:effectLst/>
            </p:spPr>
          </p:pic>
          <p:grpSp>
            <p:nvGrpSpPr>
              <p:cNvPr id="780" name="Group"/>
              <p:cNvGrpSpPr/>
              <p:nvPr/>
            </p:nvGrpSpPr>
            <p:grpSpPr>
              <a:xfrm>
                <a:off x="0" y="0"/>
                <a:ext cx="5238070" cy="1766824"/>
                <a:chOff x="0" y="0"/>
                <a:chExt cx="5238069" cy="1766823"/>
              </a:xfrm>
            </p:grpSpPr>
            <p:grpSp>
              <p:nvGrpSpPr>
                <p:cNvPr id="750" name="Group"/>
                <p:cNvGrpSpPr/>
                <p:nvPr/>
              </p:nvGrpSpPr>
              <p:grpSpPr>
                <a:xfrm>
                  <a:off x="-1" y="0"/>
                  <a:ext cx="1771197" cy="1762280"/>
                  <a:chOff x="0" y="0"/>
                  <a:chExt cx="1771195" cy="1762279"/>
                </a:xfrm>
              </p:grpSpPr>
              <p:sp>
                <p:nvSpPr>
                  <p:cNvPr id="744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45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46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47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48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49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757" name="Group"/>
                <p:cNvGrpSpPr/>
                <p:nvPr/>
              </p:nvGrpSpPr>
              <p:grpSpPr>
                <a:xfrm>
                  <a:off x="1156963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751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52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53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54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55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56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764" name="Group"/>
                <p:cNvGrpSpPr/>
                <p:nvPr/>
              </p:nvGrpSpPr>
              <p:grpSpPr>
                <a:xfrm>
                  <a:off x="2321328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758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59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60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61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62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63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771" name="Group"/>
                <p:cNvGrpSpPr/>
                <p:nvPr/>
              </p:nvGrpSpPr>
              <p:grpSpPr>
                <a:xfrm>
                  <a:off x="3466874" y="4543"/>
                  <a:ext cx="1771196" cy="1762281"/>
                  <a:chOff x="0" y="0"/>
                  <a:chExt cx="1771195" cy="1762279"/>
                </a:xfrm>
              </p:grpSpPr>
              <p:sp>
                <p:nvSpPr>
                  <p:cNvPr id="765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66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67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68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69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770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pic>
              <p:nvPicPr>
                <p:cNvPr id="772" name="Line Line" descr="Line Line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18900000">
                  <a:off x="250346" y="611420"/>
                  <a:ext cx="95503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74" name="Line Line" descr="Line Line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 rot="17954958">
                  <a:off x="1558559" y="607364"/>
                  <a:ext cx="79350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76" name="Line Line" descr="Line Line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7951733">
                  <a:off x="2755175" y="520503"/>
                  <a:ext cx="783822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778" name="Line Line" descr="Line Line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 rot="20727358">
                  <a:off x="4065212" y="789547"/>
                  <a:ext cx="924452" cy="216127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788" name="Group"/>
            <p:cNvGrpSpPr/>
            <p:nvPr/>
          </p:nvGrpSpPr>
          <p:grpSpPr>
            <a:xfrm>
              <a:off x="602957" y="4563478"/>
              <a:ext cx="1771196" cy="1762281"/>
              <a:chOff x="0" y="0"/>
              <a:chExt cx="1771195" cy="1762279"/>
            </a:xfrm>
          </p:grpSpPr>
          <p:sp>
            <p:nvSpPr>
              <p:cNvPr id="782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84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85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86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87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795" name="Group"/>
            <p:cNvGrpSpPr/>
            <p:nvPr/>
          </p:nvGrpSpPr>
          <p:grpSpPr>
            <a:xfrm>
              <a:off x="731" y="5164195"/>
              <a:ext cx="1771196" cy="1762281"/>
              <a:chOff x="0" y="0"/>
              <a:chExt cx="1771195" cy="1762279"/>
            </a:xfrm>
          </p:grpSpPr>
          <p:sp>
            <p:nvSpPr>
              <p:cNvPr id="789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91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92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93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94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802" name="Group"/>
            <p:cNvGrpSpPr/>
            <p:nvPr/>
          </p:nvGrpSpPr>
          <p:grpSpPr>
            <a:xfrm>
              <a:off x="1157695" y="5164195"/>
              <a:ext cx="1771196" cy="1762281"/>
              <a:chOff x="0" y="0"/>
              <a:chExt cx="1771195" cy="1762279"/>
            </a:xfrm>
          </p:grpSpPr>
          <p:sp>
            <p:nvSpPr>
              <p:cNvPr id="796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97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98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799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00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01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731" y="4008483"/>
              <a:ext cx="1771196" cy="1762281"/>
              <a:chOff x="0" y="0"/>
              <a:chExt cx="1771195" cy="1762279"/>
            </a:xfrm>
          </p:grpSpPr>
          <p:sp>
            <p:nvSpPr>
              <p:cNvPr id="803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04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05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06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07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08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816" name="Group"/>
            <p:cNvGrpSpPr/>
            <p:nvPr/>
          </p:nvGrpSpPr>
          <p:grpSpPr>
            <a:xfrm>
              <a:off x="2315447" y="5164195"/>
              <a:ext cx="1771196" cy="1762281"/>
              <a:chOff x="0" y="0"/>
              <a:chExt cx="1771195" cy="1762279"/>
            </a:xfrm>
          </p:grpSpPr>
          <p:sp>
            <p:nvSpPr>
              <p:cNvPr id="810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11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12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13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14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15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pic>
          <p:nvPicPr>
            <p:cNvPr id="817" name="Line Line" descr="Line 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20078522">
              <a:off x="264846" y="6110569"/>
              <a:ext cx="874796" cy="216127"/>
            </a:xfrm>
            <a:prstGeom prst="rect">
              <a:avLst/>
            </a:prstGeom>
            <a:effectLst/>
          </p:spPr>
        </p:pic>
        <p:pic>
          <p:nvPicPr>
            <p:cNvPr id="819" name="Line Line" descr="Line 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9313875">
              <a:off x="1503048" y="6100092"/>
              <a:ext cx="873313" cy="216127"/>
            </a:xfrm>
            <a:prstGeom prst="rect">
              <a:avLst/>
            </a:prstGeom>
            <a:effectLst/>
          </p:spPr>
        </p:pic>
        <p:pic>
          <p:nvPicPr>
            <p:cNvPr id="821" name="Line Line" descr="Line Lin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 rot="17838382">
              <a:off x="2719702" y="6093438"/>
              <a:ext cx="858052" cy="216126"/>
            </a:xfrm>
            <a:prstGeom prst="rect">
              <a:avLst/>
            </a:prstGeom>
            <a:effectLst/>
          </p:spPr>
        </p:pic>
        <p:pic>
          <p:nvPicPr>
            <p:cNvPr id="823" name="Line Line" descr="Line Lin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21468312">
              <a:off x="302563" y="4954720"/>
              <a:ext cx="834584" cy="216126"/>
            </a:xfrm>
            <a:prstGeom prst="rect">
              <a:avLst/>
            </a:prstGeom>
            <a:effectLst/>
          </p:spPr>
        </p:pic>
        <p:grpSp>
          <p:nvGrpSpPr>
            <p:cNvPr id="831" name="Group"/>
            <p:cNvGrpSpPr/>
            <p:nvPr/>
          </p:nvGrpSpPr>
          <p:grpSpPr>
            <a:xfrm>
              <a:off x="1157695" y="4008483"/>
              <a:ext cx="1771196" cy="1762281"/>
              <a:chOff x="0" y="0"/>
              <a:chExt cx="1771195" cy="1762279"/>
            </a:xfrm>
          </p:grpSpPr>
          <p:sp>
            <p:nvSpPr>
              <p:cNvPr id="825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26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27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28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29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30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838" name="Group"/>
            <p:cNvGrpSpPr/>
            <p:nvPr/>
          </p:nvGrpSpPr>
          <p:grpSpPr>
            <a:xfrm>
              <a:off x="2322059" y="4008483"/>
              <a:ext cx="1771196" cy="1762281"/>
              <a:chOff x="0" y="0"/>
              <a:chExt cx="1771195" cy="1762279"/>
            </a:xfrm>
          </p:grpSpPr>
          <p:sp>
            <p:nvSpPr>
              <p:cNvPr id="832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33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34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35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36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37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845" name="Group"/>
            <p:cNvGrpSpPr/>
            <p:nvPr/>
          </p:nvGrpSpPr>
          <p:grpSpPr>
            <a:xfrm>
              <a:off x="-1" y="2853019"/>
              <a:ext cx="1771197" cy="1762281"/>
              <a:chOff x="0" y="0"/>
              <a:chExt cx="1771195" cy="1762279"/>
            </a:xfrm>
          </p:grpSpPr>
          <p:sp>
            <p:nvSpPr>
              <p:cNvPr id="839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40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41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42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43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44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852" name="Group"/>
            <p:cNvGrpSpPr/>
            <p:nvPr/>
          </p:nvGrpSpPr>
          <p:grpSpPr>
            <a:xfrm>
              <a:off x="1156963" y="2853019"/>
              <a:ext cx="1771196" cy="1762281"/>
              <a:chOff x="0" y="0"/>
              <a:chExt cx="1771195" cy="1762279"/>
            </a:xfrm>
          </p:grpSpPr>
          <p:sp>
            <p:nvSpPr>
              <p:cNvPr id="846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47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48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49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50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51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859" name="Group"/>
            <p:cNvGrpSpPr/>
            <p:nvPr/>
          </p:nvGrpSpPr>
          <p:grpSpPr>
            <a:xfrm>
              <a:off x="2321328" y="2853019"/>
              <a:ext cx="1771196" cy="1762281"/>
              <a:chOff x="0" y="0"/>
              <a:chExt cx="1771195" cy="1762279"/>
            </a:xfrm>
          </p:grpSpPr>
          <p:sp>
            <p:nvSpPr>
              <p:cNvPr id="853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54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55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56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57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58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pic>
          <p:nvPicPr>
            <p:cNvPr id="860" name="Line Line" descr="Line Lin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20769346">
              <a:off x="1368468" y="4923983"/>
              <a:ext cx="858357" cy="216126"/>
            </a:xfrm>
            <a:prstGeom prst="rect">
              <a:avLst/>
            </a:prstGeom>
            <a:effectLst/>
          </p:spPr>
        </p:pic>
        <p:pic>
          <p:nvPicPr>
            <p:cNvPr id="862" name="Line Line" descr="Line Lin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20769346">
              <a:off x="2545700" y="4923983"/>
              <a:ext cx="858357" cy="216126"/>
            </a:xfrm>
            <a:prstGeom prst="rect">
              <a:avLst/>
            </a:prstGeom>
            <a:effectLst/>
          </p:spPr>
        </p:pic>
        <p:pic>
          <p:nvPicPr>
            <p:cNvPr id="864" name="Line Line" descr="Line Lin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 rot="20052268">
              <a:off x="2524898" y="3916336"/>
              <a:ext cx="855715" cy="216126"/>
            </a:xfrm>
            <a:prstGeom prst="rect">
              <a:avLst/>
            </a:prstGeom>
            <a:effectLst/>
          </p:spPr>
        </p:pic>
        <p:pic>
          <p:nvPicPr>
            <p:cNvPr id="866" name="Line Line" descr="Line Line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 rot="19564177">
              <a:off x="1343544" y="3860891"/>
              <a:ext cx="874192" cy="216127"/>
            </a:xfrm>
            <a:prstGeom prst="rect">
              <a:avLst/>
            </a:prstGeom>
            <a:effectLst/>
          </p:spPr>
        </p:pic>
        <p:pic>
          <p:nvPicPr>
            <p:cNvPr id="868" name="Line Line" descr="Line Line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 rot="20375270">
              <a:off x="233192" y="3950540"/>
              <a:ext cx="861271" cy="216127"/>
            </a:xfrm>
            <a:prstGeom prst="rect">
              <a:avLst/>
            </a:prstGeom>
            <a:effectLst/>
          </p:spPr>
        </p:pic>
        <p:grpSp>
          <p:nvGrpSpPr>
            <p:cNvPr id="876" name="Group"/>
            <p:cNvGrpSpPr/>
            <p:nvPr/>
          </p:nvGrpSpPr>
          <p:grpSpPr>
            <a:xfrm>
              <a:off x="3467606" y="5164195"/>
              <a:ext cx="1771196" cy="1762281"/>
              <a:chOff x="0" y="0"/>
              <a:chExt cx="1771195" cy="1762279"/>
            </a:xfrm>
          </p:grpSpPr>
          <p:sp>
            <p:nvSpPr>
              <p:cNvPr id="870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71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72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73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74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75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883" name="Group"/>
            <p:cNvGrpSpPr/>
            <p:nvPr/>
          </p:nvGrpSpPr>
          <p:grpSpPr>
            <a:xfrm>
              <a:off x="3467606" y="4013027"/>
              <a:ext cx="1771196" cy="1762280"/>
              <a:chOff x="0" y="0"/>
              <a:chExt cx="1771195" cy="1762279"/>
            </a:xfrm>
          </p:grpSpPr>
          <p:sp>
            <p:nvSpPr>
              <p:cNvPr id="877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78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79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80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81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82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890" name="Group"/>
            <p:cNvGrpSpPr/>
            <p:nvPr/>
          </p:nvGrpSpPr>
          <p:grpSpPr>
            <a:xfrm>
              <a:off x="3466874" y="2857562"/>
              <a:ext cx="1771196" cy="1762281"/>
              <a:chOff x="0" y="0"/>
              <a:chExt cx="1771195" cy="1762279"/>
            </a:xfrm>
          </p:grpSpPr>
          <p:sp>
            <p:nvSpPr>
              <p:cNvPr id="884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85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86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87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88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89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pic>
          <p:nvPicPr>
            <p:cNvPr id="891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0016264">
              <a:off x="3697232" y="4975292"/>
              <a:ext cx="817929" cy="216127"/>
            </a:xfrm>
            <a:prstGeom prst="rect">
              <a:avLst/>
            </a:prstGeom>
            <a:effectLst/>
          </p:spPr>
        </p:pic>
        <p:pic>
          <p:nvPicPr>
            <p:cNvPr id="893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0016264">
              <a:off x="3862787" y="6108684"/>
              <a:ext cx="817929" cy="216126"/>
            </a:xfrm>
            <a:prstGeom prst="rect">
              <a:avLst/>
            </a:prstGeom>
            <a:effectLst/>
          </p:spPr>
        </p:pic>
        <p:pic>
          <p:nvPicPr>
            <p:cNvPr id="895" name="Line Line" descr="Line 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9525840">
              <a:off x="3685681" y="3860766"/>
              <a:ext cx="902230" cy="216127"/>
            </a:xfrm>
            <a:prstGeom prst="rect">
              <a:avLst/>
            </a:prstGeom>
            <a:effectLst/>
          </p:spPr>
        </p:pic>
        <p:grpSp>
          <p:nvGrpSpPr>
            <p:cNvPr id="903" name="Group"/>
            <p:cNvGrpSpPr/>
            <p:nvPr/>
          </p:nvGrpSpPr>
          <p:grpSpPr>
            <a:xfrm>
              <a:off x="-1" y="1713187"/>
              <a:ext cx="1771197" cy="1762281"/>
              <a:chOff x="0" y="0"/>
              <a:chExt cx="1771195" cy="1762279"/>
            </a:xfrm>
          </p:grpSpPr>
          <p:sp>
            <p:nvSpPr>
              <p:cNvPr id="897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98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899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00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01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02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910" name="Group"/>
            <p:cNvGrpSpPr/>
            <p:nvPr/>
          </p:nvGrpSpPr>
          <p:grpSpPr>
            <a:xfrm>
              <a:off x="1156963" y="1713187"/>
              <a:ext cx="1771196" cy="1762281"/>
              <a:chOff x="0" y="0"/>
              <a:chExt cx="1771195" cy="1762279"/>
            </a:xfrm>
          </p:grpSpPr>
          <p:sp>
            <p:nvSpPr>
              <p:cNvPr id="904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05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06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07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08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09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917" name="Group"/>
            <p:cNvGrpSpPr/>
            <p:nvPr/>
          </p:nvGrpSpPr>
          <p:grpSpPr>
            <a:xfrm>
              <a:off x="2321328" y="1713187"/>
              <a:ext cx="1771196" cy="1762281"/>
              <a:chOff x="0" y="0"/>
              <a:chExt cx="1771195" cy="1762279"/>
            </a:xfrm>
          </p:grpSpPr>
          <p:sp>
            <p:nvSpPr>
              <p:cNvPr id="911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12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13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14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15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16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924" name="Group"/>
            <p:cNvGrpSpPr/>
            <p:nvPr/>
          </p:nvGrpSpPr>
          <p:grpSpPr>
            <a:xfrm>
              <a:off x="3466874" y="1717731"/>
              <a:ext cx="1771196" cy="1762281"/>
              <a:chOff x="0" y="0"/>
              <a:chExt cx="1771195" cy="1762279"/>
            </a:xfrm>
          </p:grpSpPr>
          <p:sp>
            <p:nvSpPr>
              <p:cNvPr id="918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19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20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21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22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923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pic>
          <p:nvPicPr>
            <p:cNvPr id="925" name="Line Line" descr="Line 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8900000">
              <a:off x="250612" y="2704490"/>
              <a:ext cx="955034" cy="216127"/>
            </a:xfrm>
            <a:prstGeom prst="rect">
              <a:avLst/>
            </a:prstGeom>
            <a:effectLst/>
          </p:spPr>
        </p:pic>
        <p:pic>
          <p:nvPicPr>
            <p:cNvPr id="927" name="Line Line" descr="Line 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7954958">
              <a:off x="1594079" y="2621871"/>
              <a:ext cx="793503" cy="216127"/>
            </a:xfrm>
            <a:prstGeom prst="rect">
              <a:avLst/>
            </a:prstGeom>
            <a:effectLst/>
          </p:spPr>
        </p:pic>
        <p:pic>
          <p:nvPicPr>
            <p:cNvPr id="929" name="Line Line" descr="Line 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7951733">
              <a:off x="2743548" y="2490609"/>
              <a:ext cx="783823" cy="216126"/>
            </a:xfrm>
            <a:prstGeom prst="rect">
              <a:avLst/>
            </a:prstGeom>
            <a:effectLst/>
          </p:spPr>
        </p:pic>
        <p:pic>
          <p:nvPicPr>
            <p:cNvPr id="931" name="Line Line" descr="Line Lin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20727358">
              <a:off x="3670781" y="2621880"/>
              <a:ext cx="924452" cy="216127"/>
            </a:xfrm>
            <a:prstGeom prst="rect">
              <a:avLst/>
            </a:prstGeom>
            <a:effectLst/>
          </p:spPr>
        </p:pic>
      </p:grpSp>
      <p:sp>
        <p:nvSpPr>
          <p:cNvPr id="934" name="M(r1)"/>
          <p:cNvSpPr txBox="1"/>
          <p:nvPr/>
        </p:nvSpPr>
        <p:spPr>
          <a:xfrm>
            <a:off x="14830449" y="10807641"/>
            <a:ext cx="1142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(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rPr baseline="-5999"/>
              <a:t>1</a:t>
            </a:r>
            <a:r>
              <a:t>)</a:t>
            </a:r>
          </a:p>
        </p:txBody>
      </p:sp>
      <p:sp>
        <p:nvSpPr>
          <p:cNvPr id="935" name="M(r2)"/>
          <p:cNvSpPr txBox="1"/>
          <p:nvPr/>
        </p:nvSpPr>
        <p:spPr>
          <a:xfrm>
            <a:off x="15992884" y="10807641"/>
            <a:ext cx="1142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(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rPr baseline="-5999"/>
              <a:t>2</a:t>
            </a:r>
            <a:r>
              <a:t>)</a:t>
            </a:r>
          </a:p>
        </p:txBody>
      </p:sp>
      <p:sp>
        <p:nvSpPr>
          <p:cNvPr id="936" name="M(r3)"/>
          <p:cNvSpPr txBox="1"/>
          <p:nvPr/>
        </p:nvSpPr>
        <p:spPr>
          <a:xfrm>
            <a:off x="17157748" y="10807641"/>
            <a:ext cx="1142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(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rPr baseline="-5999"/>
              <a:t>3</a:t>
            </a:r>
            <a:r>
              <a:t>)</a:t>
            </a:r>
          </a:p>
        </p:txBody>
      </p:sp>
      <p:sp>
        <p:nvSpPr>
          <p:cNvPr id="937" name="…"/>
          <p:cNvSpPr txBox="1"/>
          <p:nvPr/>
        </p:nvSpPr>
        <p:spPr>
          <a:xfrm>
            <a:off x="18564908" y="10807641"/>
            <a:ext cx="1142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938" name="Equation"/>
          <p:cNvSpPr txBox="1"/>
          <p:nvPr/>
        </p:nvSpPr>
        <p:spPr>
          <a:xfrm>
            <a:off x="3088693" y="11793538"/>
            <a:ext cx="6819303" cy="7630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687474703a2f2f636f6d7075746174696f6e616c6d6f64656c6c696e672e6769746875622e696f2f666964696d61672f666967732f736b79726d696f6e2e6a7067.jpeg" descr="687474703a2f2f636f6d7075746174696f6e616c6d6f64656c6c696e672e6769746875622e696f2f666964696d61672f666967732f736b79726d696f6e2e6a706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668" y="870746"/>
            <a:ext cx="150876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Organisation"/>
          <p:cNvSpPr txBox="1"/>
          <p:nvPr>
            <p:ph type="title"/>
          </p:nvPr>
        </p:nvSpPr>
        <p:spPr>
          <a:xfrm>
            <a:off x="11407542" y="10562097"/>
            <a:ext cx="12537387" cy="3401839"/>
          </a:xfrm>
          <a:prstGeom prst="rect">
            <a:avLst/>
          </a:prstGeom>
        </p:spPr>
        <p:txBody>
          <a:bodyPr/>
          <a:lstStyle>
            <a:lvl1pPr defTabSz="586104">
              <a:defRPr sz="21512"/>
            </a:lvl1pPr>
          </a:lstStyle>
          <a:p>
            <a:pPr/>
            <a:r>
              <a:t>Organisation</a:t>
            </a:r>
          </a:p>
        </p:txBody>
      </p:sp>
      <p:sp>
        <p:nvSpPr>
          <p:cNvPr id="208" name="Line"/>
          <p:cNvSpPr/>
          <p:nvPr/>
        </p:nvSpPr>
        <p:spPr>
          <a:xfrm>
            <a:off x="11544930" y="10370037"/>
            <a:ext cx="12262610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80000"/>
              </a:lnSpc>
              <a:spcBef>
                <a:spcPts val="0"/>
              </a:spcBef>
              <a:defRPr cap="all" sz="38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09" name="Part 0"/>
          <p:cNvSpPr txBox="1"/>
          <p:nvPr/>
        </p:nvSpPr>
        <p:spPr>
          <a:xfrm>
            <a:off x="11407542" y="9135178"/>
            <a:ext cx="4330124" cy="1380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53084">
              <a:lnSpc>
                <a:spcPct val="80000"/>
              </a:lnSpc>
              <a:spcBef>
                <a:spcPts val="0"/>
              </a:spcBef>
              <a:defRPr cap="all" sz="1005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Part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2088" y="10403301"/>
            <a:ext cx="3584530" cy="2496186"/>
          </a:xfrm>
          <a:prstGeom prst="rect">
            <a:avLst/>
          </a:prstGeom>
        </p:spPr>
      </p:pic>
      <p:sp>
        <p:nvSpPr>
          <p:cNvPr id="942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943" name="Energy equation (HAMILTONIA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85165">
              <a:spcBef>
                <a:spcPts val="3200"/>
              </a:spcBef>
              <a:defRPr sz="7221"/>
            </a:pPr>
            <a:r>
              <a:t>Energy equation </a:t>
            </a:r>
            <a:r>
              <a:rPr sz="2905"/>
              <a:t>(HAMILTONIAN)</a:t>
            </a:r>
          </a:p>
        </p:txBody>
      </p:sp>
      <p:sp>
        <p:nvSpPr>
          <p:cNvPr id="944" name="… is a mapping of magnetisation field m=m(r, t) to energy density (scalar) field.…"/>
          <p:cNvSpPr txBox="1"/>
          <p:nvPr>
            <p:ph type="body" sz="half" idx="1"/>
          </p:nvPr>
        </p:nvSpPr>
        <p:spPr>
          <a:xfrm>
            <a:off x="751406" y="3600889"/>
            <a:ext cx="22396741" cy="5011327"/>
          </a:xfrm>
          <a:prstGeom prst="rect">
            <a:avLst/>
          </a:prstGeom>
        </p:spPr>
        <p:txBody>
          <a:bodyPr/>
          <a:lstStyle/>
          <a:p>
            <a:pPr marL="444499" indent="-444499" defTabSz="584200">
              <a:spcBef>
                <a:spcPts val="2800"/>
              </a:spcBef>
              <a:defRPr sz="4000"/>
            </a:pPr>
            <a:r>
              <a:t>… is a mapping of magnetisation field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=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(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t>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</a:t>
            </a:r>
            <a:r>
              <a:t>) to energy density (scalar) field.</a:t>
            </a:r>
          </a:p>
          <a:p>
            <a:pPr marL="444499" indent="-444499" defTabSz="584200">
              <a:spcBef>
                <a:spcPts val="2800"/>
              </a:spcBef>
              <a:defRPr sz="4000"/>
            </a:pPr>
          </a:p>
          <a:p>
            <a:pPr marL="444499" indent="-444499" defTabSz="584200">
              <a:spcBef>
                <a:spcPts val="2800"/>
              </a:spcBef>
              <a:defRPr sz="4000"/>
            </a:pPr>
          </a:p>
          <a:p>
            <a:pPr marL="444499" indent="-444499" defTabSz="584200">
              <a:spcBef>
                <a:spcPts val="2800"/>
              </a:spcBef>
              <a:defRPr sz="4000"/>
            </a:pPr>
            <a:r>
              <a:t>By integrating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w</a:t>
            </a:r>
            <a:r>
              <a:t>(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) over the entire sample volume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V</a:t>
            </a:r>
            <a:r>
              <a:t>, the energy functional is</a:t>
            </a:r>
          </a:p>
        </p:txBody>
      </p:sp>
      <p:sp>
        <p:nvSpPr>
          <p:cNvPr id="945" name="vector field"/>
          <p:cNvSpPr txBox="1"/>
          <p:nvPr/>
        </p:nvSpPr>
        <p:spPr>
          <a:xfrm>
            <a:off x="5857105" y="11756278"/>
            <a:ext cx="166830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500"/>
            </a:lvl1pPr>
          </a:lstStyle>
          <a:p>
            <a:pPr/>
            <a:r>
              <a:t>vector field</a:t>
            </a:r>
          </a:p>
        </p:txBody>
      </p:sp>
      <p:sp>
        <p:nvSpPr>
          <p:cNvPr id="946" name="user-defined"/>
          <p:cNvSpPr txBox="1"/>
          <p:nvPr/>
        </p:nvSpPr>
        <p:spPr>
          <a:xfrm>
            <a:off x="19286006" y="6121765"/>
            <a:ext cx="30774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/>
            </a:lvl1pPr>
          </a:lstStyle>
          <a:p>
            <a:pPr/>
            <a:r>
              <a:t>user-defined</a:t>
            </a:r>
          </a:p>
        </p:txBody>
      </p:sp>
      <p:pic>
        <p:nvPicPr>
          <p:cNvPr id="947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9824" y="10403301"/>
            <a:ext cx="3584530" cy="2496186"/>
          </a:xfrm>
          <a:prstGeom prst="rect">
            <a:avLst/>
          </a:prstGeom>
        </p:spPr>
      </p:pic>
      <p:sp>
        <p:nvSpPr>
          <p:cNvPr id="949" name="Equation"/>
          <p:cNvSpPr txBox="1"/>
          <p:nvPr/>
        </p:nvSpPr>
        <p:spPr>
          <a:xfrm>
            <a:off x="7932176" y="11082082"/>
            <a:ext cx="2659826" cy="15714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950" name="Equation"/>
          <p:cNvSpPr txBox="1"/>
          <p:nvPr/>
        </p:nvSpPr>
        <p:spPr>
          <a:xfrm>
            <a:off x="13558702" y="10846610"/>
            <a:ext cx="2671302" cy="17376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V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951" name="Equation"/>
          <p:cNvSpPr txBox="1"/>
          <p:nvPr/>
        </p:nvSpPr>
        <p:spPr>
          <a:xfrm>
            <a:off x="11283757" y="10827549"/>
            <a:ext cx="1496366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952" name="Equation"/>
          <p:cNvSpPr txBox="1"/>
          <p:nvPr/>
        </p:nvSpPr>
        <p:spPr>
          <a:xfrm>
            <a:off x="17059385" y="10891581"/>
            <a:ext cx="452324" cy="465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E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953" name="Equation"/>
          <p:cNvSpPr txBox="1"/>
          <p:nvPr/>
        </p:nvSpPr>
        <p:spPr>
          <a:xfrm>
            <a:off x="6435535" y="10962678"/>
            <a:ext cx="568961" cy="3371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954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98815" y="11427549"/>
            <a:ext cx="2362352" cy="447690"/>
          </a:xfrm>
          <a:prstGeom prst="rect">
            <a:avLst/>
          </a:prstGeom>
        </p:spPr>
      </p:pic>
      <p:pic>
        <p:nvPicPr>
          <p:cNvPr id="956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6988" y="11427549"/>
            <a:ext cx="1474702" cy="447690"/>
          </a:xfrm>
          <a:prstGeom prst="rect">
            <a:avLst/>
          </a:prstGeom>
        </p:spPr>
      </p:pic>
      <p:pic>
        <p:nvPicPr>
          <p:cNvPr id="95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8292" y="11427549"/>
            <a:ext cx="1474702" cy="447690"/>
          </a:xfrm>
          <a:prstGeom prst="rect">
            <a:avLst/>
          </a:prstGeom>
        </p:spPr>
      </p:pic>
      <p:sp>
        <p:nvSpPr>
          <p:cNvPr id="960" name="Equation"/>
          <p:cNvSpPr txBox="1"/>
          <p:nvPr/>
        </p:nvSpPr>
        <p:spPr>
          <a:xfrm>
            <a:off x="5002496" y="4990061"/>
            <a:ext cx="14379008" cy="15714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…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961" name="Equation"/>
          <p:cNvSpPr txBox="1"/>
          <p:nvPr/>
        </p:nvSpPr>
        <p:spPr>
          <a:xfrm>
            <a:off x="9854084" y="7952961"/>
            <a:ext cx="5096178" cy="17376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V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962" name="scalar field"/>
          <p:cNvSpPr txBox="1"/>
          <p:nvPr/>
        </p:nvSpPr>
        <p:spPr>
          <a:xfrm>
            <a:off x="11261812" y="11667378"/>
            <a:ext cx="166830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500"/>
            </a:lvl1pPr>
          </a:lstStyle>
          <a:p>
            <a:pPr/>
            <a:r>
              <a:t>scalar field</a:t>
            </a:r>
          </a:p>
        </p:txBody>
      </p:sp>
      <p:sp>
        <p:nvSpPr>
          <p:cNvPr id="963" name="scalar"/>
          <p:cNvSpPr txBox="1"/>
          <p:nvPr/>
        </p:nvSpPr>
        <p:spPr>
          <a:xfrm>
            <a:off x="16858591" y="11700417"/>
            <a:ext cx="16683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500"/>
            </a:lvl1pPr>
          </a:lstStyle>
          <a:p>
            <a:pPr/>
            <a:r>
              <a:t>scalar</a:t>
            </a:r>
          </a:p>
        </p:txBody>
      </p:sp>
      <p:pic>
        <p:nvPicPr>
          <p:cNvPr id="964" name="Oval Oval" descr="Oval 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39388" y="4319355"/>
            <a:ext cx="3228546" cy="261847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968" name="Zeem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Zeeman</a:t>
            </a:r>
          </a:p>
        </p:txBody>
      </p:sp>
      <p:sp>
        <p:nvSpPr>
          <p:cNvPr id="969" name="Aligns m parallel to H.…"/>
          <p:cNvSpPr txBox="1"/>
          <p:nvPr>
            <p:ph type="body" sz="quarter" idx="1"/>
          </p:nvPr>
        </p:nvSpPr>
        <p:spPr>
          <a:xfrm>
            <a:off x="811179" y="3492511"/>
            <a:ext cx="6820796" cy="2190583"/>
          </a:xfrm>
          <a:prstGeom prst="rect">
            <a:avLst/>
          </a:prstGeom>
        </p:spPr>
        <p:txBody>
          <a:bodyPr/>
          <a:lstStyle/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Aligns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t>parallel to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</a:t>
            </a:r>
            <a:r>
              <a:t>.</a:t>
            </a:r>
          </a:p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Parameter: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 </a:t>
            </a:r>
            <a:r>
              <a:t>(A/m)</a:t>
            </a:r>
          </a:p>
        </p:txBody>
      </p:sp>
      <p:pic>
        <p:nvPicPr>
          <p:cNvPr id="97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5590027" y="4610879"/>
            <a:ext cx="3177379" cy="540316"/>
          </a:xfrm>
          <a:prstGeom prst="rect">
            <a:avLst/>
          </a:prstGeom>
        </p:spPr>
      </p:pic>
      <p:pic>
        <p:nvPicPr>
          <p:cNvPr id="97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598724">
            <a:off x="16687599" y="5258177"/>
            <a:ext cx="2460523" cy="540315"/>
          </a:xfrm>
          <a:prstGeom prst="rect">
            <a:avLst/>
          </a:prstGeom>
        </p:spPr>
      </p:pic>
      <p:sp>
        <p:nvSpPr>
          <p:cNvPr id="974" name="Circle"/>
          <p:cNvSpPr/>
          <p:nvPr/>
        </p:nvSpPr>
        <p:spPr>
          <a:xfrm>
            <a:off x="16553400" y="6000605"/>
            <a:ext cx="1248931" cy="1248931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975" name="H"/>
          <p:cNvSpPr txBox="1"/>
          <p:nvPr/>
        </p:nvSpPr>
        <p:spPr>
          <a:xfrm>
            <a:off x="16375462" y="3354785"/>
            <a:ext cx="698829" cy="124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976" name="m"/>
          <p:cNvSpPr txBox="1"/>
          <p:nvPr/>
        </p:nvSpPr>
        <p:spPr>
          <a:xfrm>
            <a:off x="17520532" y="4258588"/>
            <a:ext cx="698829" cy="124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97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88510" y="6397365"/>
            <a:ext cx="1611713" cy="447690"/>
          </a:xfrm>
          <a:prstGeom prst="rect">
            <a:avLst/>
          </a:prstGeom>
        </p:spPr>
      </p:pic>
      <p:pic>
        <p:nvPicPr>
          <p:cNvPr id="979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9344660" y="4585308"/>
            <a:ext cx="3177379" cy="540316"/>
          </a:xfrm>
          <a:prstGeom prst="rect">
            <a:avLst/>
          </a:prstGeom>
        </p:spPr>
      </p:pic>
      <p:pic>
        <p:nvPicPr>
          <p:cNvPr id="981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19801223" y="5041871"/>
            <a:ext cx="2264254" cy="540315"/>
          </a:xfrm>
          <a:prstGeom prst="rect">
            <a:avLst/>
          </a:prstGeom>
        </p:spPr>
      </p:pic>
      <p:sp>
        <p:nvSpPr>
          <p:cNvPr id="983" name="Circle"/>
          <p:cNvSpPr/>
          <p:nvPr/>
        </p:nvSpPr>
        <p:spPr>
          <a:xfrm>
            <a:off x="20308033" y="5975034"/>
            <a:ext cx="1248931" cy="1248931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984" name="H"/>
          <p:cNvSpPr txBox="1"/>
          <p:nvPr/>
        </p:nvSpPr>
        <p:spPr>
          <a:xfrm>
            <a:off x="20130095" y="3329213"/>
            <a:ext cx="698829" cy="124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985" name="m"/>
          <p:cNvSpPr txBox="1"/>
          <p:nvPr/>
        </p:nvSpPr>
        <p:spPr>
          <a:xfrm>
            <a:off x="20142795" y="4258588"/>
            <a:ext cx="698829" cy="124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986" name="Equation"/>
          <p:cNvSpPr txBox="1"/>
          <p:nvPr/>
        </p:nvSpPr>
        <p:spPr>
          <a:xfrm>
            <a:off x="2184525" y="6441806"/>
            <a:ext cx="5245651" cy="16808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m:rPr>
                            <m:sty m:val="b"/>
                          </m:rPr>
                          <a:rPr xmlns:a="http://schemas.openxmlformats.org/drawingml/2006/main" sz="5600" i="1">
                            <a:solidFill>
                              <a:srgbClr val="007FFF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b"/>
                          </m:rP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mr>
                    <m:mr>
                      <m:e/>
                      <m:e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m:rPr>
                            <m:sty m:val="b"/>
                          </m:rPr>
                          <a:rPr xmlns:a="http://schemas.openxmlformats.org/drawingml/2006/main" sz="5600" i="1">
                            <a:solidFill>
                              <a:srgbClr val="007FFF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b"/>
                          </m:rPr>
                          <a:rPr xmlns:a="http://schemas.openxmlformats.org/drawingml/2006/main" sz="5600" i="1">
                            <a:solidFill>
                              <a:srgbClr val="AD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mr>
                  </m:m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987" name="Equation"/>
          <p:cNvSpPr txBox="1"/>
          <p:nvPr/>
        </p:nvSpPr>
        <p:spPr>
          <a:xfrm>
            <a:off x="7555059" y="6371505"/>
            <a:ext cx="5178952" cy="7191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4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4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4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</m:d>
                </m:oMath>
              </m:oMathPara>
            </a14:m>
            <a:endParaRPr sz="4600">
              <a:solidFill>
                <a:srgbClr val="838787"/>
              </a:solidFill>
            </a:endParaRPr>
          </a:p>
        </p:txBody>
      </p:sp>
      <p:grpSp>
        <p:nvGrpSpPr>
          <p:cNvPr id="990" name="Parameter in ubermag is H and not B."/>
          <p:cNvGrpSpPr/>
          <p:nvPr/>
        </p:nvGrpSpPr>
        <p:grpSpPr>
          <a:xfrm>
            <a:off x="10233266" y="3492511"/>
            <a:ext cx="3540905" cy="1996808"/>
            <a:chOff x="0" y="0"/>
            <a:chExt cx="3540904" cy="1996807"/>
          </a:xfrm>
        </p:grpSpPr>
        <p:sp>
          <p:nvSpPr>
            <p:cNvPr id="989" name="Parameter in ubermag is H and not B."/>
            <p:cNvSpPr txBox="1"/>
            <p:nvPr/>
          </p:nvSpPr>
          <p:spPr>
            <a:xfrm>
              <a:off x="38099" y="38099"/>
              <a:ext cx="3464706" cy="1920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spcBef>
                  <a:spcPts val="0"/>
                </a:spcBef>
                <a:defRPr sz="3500"/>
              </a:pPr>
              <a:r>
                <a:t>Parameter in ubermag is </a:t>
              </a:r>
              <a:r>
                <a:rPr b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H</a:t>
              </a:r>
              <a:r>
                <a:t> and not </a:t>
              </a:r>
              <a:r>
                <a:rPr b="1"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B</a:t>
              </a:r>
              <a:r>
                <a:t>.</a:t>
              </a:r>
            </a:p>
          </p:txBody>
        </p:sp>
        <p:pic>
          <p:nvPicPr>
            <p:cNvPr id="988" name="Parameter in ubermag is H and not B. Parameter in ubermag is H and not B." descr="Parameter in ubermag is H and not B. Parameter in ubermag is H and not B.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3540905" cy="1996809"/>
            </a:xfrm>
            <a:prstGeom prst="rect">
              <a:avLst/>
            </a:prstGeom>
            <a:effectLst/>
          </p:spPr>
        </p:pic>
      </p:grpSp>
      <p:pic>
        <p:nvPicPr>
          <p:cNvPr id="991" name="zeeman_1.mp4" descr="zeeman_1.mp4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0" y="8189582"/>
            <a:ext cx="24384001" cy="5300870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Rectangle"/>
          <p:cNvSpPr/>
          <p:nvPr/>
        </p:nvSpPr>
        <p:spPr>
          <a:xfrm>
            <a:off x="4777491" y="9360623"/>
            <a:ext cx="1270001" cy="3107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993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810866" y="10957098"/>
            <a:ext cx="3177379" cy="540315"/>
          </a:xfrm>
          <a:prstGeom prst="rect">
            <a:avLst/>
          </a:prstGeom>
        </p:spPr>
      </p:pic>
      <p:sp>
        <p:nvSpPr>
          <p:cNvPr id="995" name="H"/>
          <p:cNvSpPr txBox="1"/>
          <p:nvPr/>
        </p:nvSpPr>
        <p:spPr>
          <a:xfrm>
            <a:off x="4596300" y="9701003"/>
            <a:ext cx="698829" cy="124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9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9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99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99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998" name="Uniaxial anisotrop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Uniaxial anisotropy</a:t>
            </a:r>
          </a:p>
        </p:txBody>
      </p:sp>
      <p:grpSp>
        <p:nvGrpSpPr>
          <p:cNvPr id="1001" name="Be careful about the sign of K and if |u|=1."/>
          <p:cNvGrpSpPr/>
          <p:nvPr/>
        </p:nvGrpSpPr>
        <p:grpSpPr>
          <a:xfrm>
            <a:off x="18263234" y="10298786"/>
            <a:ext cx="3609667" cy="2036331"/>
            <a:chOff x="0" y="0"/>
            <a:chExt cx="3609666" cy="2036329"/>
          </a:xfrm>
        </p:grpSpPr>
        <p:sp>
          <p:nvSpPr>
            <p:cNvPr id="1000" name="Be careful about the sign of K and if |u|=1."/>
            <p:cNvSpPr txBox="1"/>
            <p:nvPr/>
          </p:nvSpPr>
          <p:spPr>
            <a:xfrm>
              <a:off x="38099" y="38100"/>
              <a:ext cx="3533468" cy="1960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spcBef>
                  <a:spcPts val="0"/>
                </a:spcBef>
                <a:defRPr sz="3500"/>
              </a:pPr>
              <a:r>
                <a:t>Be careful about the sign of </a:t>
              </a:r>
              <a:r>
                <a:rPr i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K</a:t>
              </a:r>
              <a:r>
                <a:rPr i="1">
                  <a:solidFill>
                    <a:schemeClr val="accent3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 </a:t>
              </a:r>
              <a:r>
                <a:t>and if |</a:t>
              </a:r>
              <a:r>
                <a:rPr b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u</a:t>
              </a:r>
              <a:r>
                <a:t>|=1.</a:t>
              </a:r>
            </a:p>
          </p:txBody>
        </p:sp>
        <p:pic>
          <p:nvPicPr>
            <p:cNvPr id="999" name="Be careful about the sign of K and if |u|=1. Be careful about the sign of K and if |u|=1." descr="Be careful about the sign of K and if |u|=1. Be careful about the sign of K and if |u|=1.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609667" cy="2036330"/>
            </a:xfrm>
            <a:prstGeom prst="rect">
              <a:avLst/>
            </a:prstGeom>
            <a:effectLst/>
          </p:spPr>
        </p:pic>
      </p:grpSp>
      <p:sp>
        <p:nvSpPr>
          <p:cNvPr id="1002" name="Aligns m along u or perpendicular to u.…"/>
          <p:cNvSpPr txBox="1"/>
          <p:nvPr>
            <p:ph type="body" sz="quarter" idx="1"/>
          </p:nvPr>
        </p:nvSpPr>
        <p:spPr>
          <a:xfrm>
            <a:off x="811179" y="3492511"/>
            <a:ext cx="10125933" cy="2190583"/>
          </a:xfrm>
          <a:prstGeom prst="rect">
            <a:avLst/>
          </a:prstGeom>
        </p:spPr>
        <p:txBody>
          <a:bodyPr/>
          <a:lstStyle/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Aligns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t>along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 </a:t>
            </a:r>
            <a:r>
              <a:t>or perpendicular to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  <a:r>
              <a:t>.</a:t>
            </a:r>
          </a:p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Parameters: </a:t>
            </a:r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K</a:t>
            </a:r>
            <a:r>
              <a:t> (J/m</a:t>
            </a:r>
            <a:r>
              <a:rPr baseline="31999"/>
              <a:t>3</a:t>
            </a:r>
            <a:r>
              <a:t>),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</a:p>
        </p:txBody>
      </p:sp>
      <p:sp>
        <p:nvSpPr>
          <p:cNvPr id="1003" name="Equation"/>
          <p:cNvSpPr txBox="1"/>
          <p:nvPr/>
        </p:nvSpPr>
        <p:spPr>
          <a:xfrm>
            <a:off x="1382529" y="5631486"/>
            <a:ext cx="10817506" cy="28431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ua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5600" i="1">
                            <a:solidFill>
                              <a:srgbClr val="AD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b"/>
                          </m:rPr>
                          <a:rPr xmlns:a="http://schemas.openxmlformats.org/drawingml/2006/main" sz="5600" i="1">
                            <a:solidFill>
                              <a:srgbClr val="007FFF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b"/>
                          </m:rPr>
                          <a:rPr xmlns:a="http://schemas.openxmlformats.org/drawingml/2006/main" sz="5600" i="1">
                            <a:solidFill>
                              <a:srgbClr val="AD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/>
                      <m:e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5600" i="1">
                            <a:solidFill>
                              <a:srgbClr val="AD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mr>
                    <m:mr>
                      <m:e/>
                      <m:e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5600" i="1">
                            <a:solidFill>
                              <a:srgbClr val="AD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5600" i="1">
                            <a:solidFill>
                              <a:srgbClr val="AD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5600" i="1">
                            <a:solidFill>
                              <a:srgbClr val="AD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mr>
                  </m:m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004" name="Equation"/>
          <p:cNvSpPr txBox="1"/>
          <p:nvPr/>
        </p:nvSpPr>
        <p:spPr>
          <a:xfrm>
            <a:off x="7557008" y="5712535"/>
            <a:ext cx="4643028" cy="7191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e>
                  </m:d>
                </m:oMath>
              </m:oMathPara>
            </a14:m>
            <a:endParaRPr sz="4600">
              <a:solidFill>
                <a:srgbClr val="838787"/>
              </a:solidFill>
            </a:endParaRPr>
          </a:p>
        </p:txBody>
      </p:sp>
      <p:pic>
        <p:nvPicPr>
          <p:cNvPr id="1005" name="Oval Oval" descr="Oval Oval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35225" y="7679131"/>
            <a:ext cx="1397001" cy="925612"/>
          </a:xfrm>
          <a:prstGeom prst="rect">
            <a:avLst/>
          </a:prstGeom>
        </p:spPr>
      </p:pic>
      <p:sp>
        <p:nvSpPr>
          <p:cNvPr id="1007" name="const."/>
          <p:cNvSpPr txBox="1"/>
          <p:nvPr/>
        </p:nvSpPr>
        <p:spPr>
          <a:xfrm>
            <a:off x="8308135" y="7158744"/>
            <a:ext cx="115024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const.</a:t>
            </a:r>
          </a:p>
        </p:txBody>
      </p:sp>
      <p:pic>
        <p:nvPicPr>
          <p:cNvPr id="100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9763874" y="6936957"/>
            <a:ext cx="4027060" cy="101601"/>
          </a:xfrm>
          <a:prstGeom prst="rect">
            <a:avLst/>
          </a:prstGeom>
        </p:spPr>
      </p:pic>
      <p:pic>
        <p:nvPicPr>
          <p:cNvPr id="1010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7109396" y="4739841"/>
            <a:ext cx="4027060" cy="101601"/>
          </a:xfrm>
          <a:prstGeom prst="rect">
            <a:avLst/>
          </a:prstGeom>
        </p:spPr>
      </p:pic>
      <p:pic>
        <p:nvPicPr>
          <p:cNvPr id="101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18771284" y="4336845"/>
            <a:ext cx="1989506" cy="540316"/>
          </a:xfrm>
          <a:prstGeom prst="rect">
            <a:avLst/>
          </a:prstGeom>
        </p:spPr>
      </p:pic>
      <p:sp>
        <p:nvSpPr>
          <p:cNvPr id="1014" name="Circle"/>
          <p:cNvSpPr/>
          <p:nvPr/>
        </p:nvSpPr>
        <p:spPr>
          <a:xfrm>
            <a:off x="18413655" y="4895841"/>
            <a:ext cx="1418544" cy="1418544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015" name="u"/>
          <p:cNvSpPr txBox="1"/>
          <p:nvPr/>
        </p:nvSpPr>
        <p:spPr>
          <a:xfrm>
            <a:off x="18536246" y="2351243"/>
            <a:ext cx="793734" cy="141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</a:t>
            </a:r>
          </a:p>
        </p:txBody>
      </p:sp>
      <p:sp>
        <p:nvSpPr>
          <p:cNvPr id="1016" name="m"/>
          <p:cNvSpPr txBox="1"/>
          <p:nvPr/>
        </p:nvSpPr>
        <p:spPr>
          <a:xfrm>
            <a:off x="19256134" y="3567691"/>
            <a:ext cx="793734" cy="141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1017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257409">
            <a:off x="19648092" y="6561302"/>
            <a:ext cx="1568601" cy="447690"/>
          </a:xfrm>
          <a:prstGeom prst="rect">
            <a:avLst/>
          </a:prstGeom>
        </p:spPr>
      </p:pic>
      <p:sp>
        <p:nvSpPr>
          <p:cNvPr id="1019" name="K&lt;0"/>
          <p:cNvSpPr txBox="1"/>
          <p:nvPr/>
        </p:nvSpPr>
        <p:spPr>
          <a:xfrm rot="1146795">
            <a:off x="19809235" y="6604662"/>
            <a:ext cx="1104310" cy="82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K</a:t>
            </a:r>
            <a:r>
              <a:t>&lt;0</a:t>
            </a:r>
          </a:p>
        </p:txBody>
      </p:sp>
      <p:pic>
        <p:nvPicPr>
          <p:cNvPr id="102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872773" y="7388941"/>
            <a:ext cx="2034563" cy="540315"/>
          </a:xfrm>
          <a:prstGeom prst="rect">
            <a:avLst/>
          </a:prstGeom>
        </p:spPr>
      </p:pic>
      <p:sp>
        <p:nvSpPr>
          <p:cNvPr id="1022" name="Circle"/>
          <p:cNvSpPr/>
          <p:nvPr/>
        </p:nvSpPr>
        <p:spPr>
          <a:xfrm>
            <a:off x="21068132" y="6958852"/>
            <a:ext cx="1418544" cy="1418544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023" name="u"/>
          <p:cNvSpPr txBox="1"/>
          <p:nvPr/>
        </p:nvSpPr>
        <p:spPr>
          <a:xfrm>
            <a:off x="21222577" y="4472499"/>
            <a:ext cx="793734" cy="141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</a:t>
            </a:r>
          </a:p>
        </p:txBody>
      </p:sp>
      <p:sp>
        <p:nvSpPr>
          <p:cNvPr id="1024" name="m"/>
          <p:cNvSpPr txBox="1"/>
          <p:nvPr/>
        </p:nvSpPr>
        <p:spPr>
          <a:xfrm>
            <a:off x="22749682" y="6499790"/>
            <a:ext cx="793734" cy="141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1025" name="easy-plane"/>
          <p:cNvSpPr txBox="1"/>
          <p:nvPr/>
        </p:nvSpPr>
        <p:spPr>
          <a:xfrm>
            <a:off x="22205086" y="8020522"/>
            <a:ext cx="2666133" cy="82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easy-plane</a:t>
            </a:r>
          </a:p>
        </p:txBody>
      </p:sp>
      <p:grpSp>
        <p:nvGrpSpPr>
          <p:cNvPr id="1034" name="Group"/>
          <p:cNvGrpSpPr/>
          <p:nvPr/>
        </p:nvGrpSpPr>
        <p:grpSpPr>
          <a:xfrm>
            <a:off x="15970756" y="4436788"/>
            <a:ext cx="3200187" cy="4600210"/>
            <a:chOff x="0" y="0"/>
            <a:chExt cx="3200185" cy="4600209"/>
          </a:xfrm>
        </p:grpSpPr>
        <p:pic>
          <p:nvPicPr>
            <p:cNvPr id="1026" name="Line Line" descr="Line 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-1304259" y="2435554"/>
              <a:ext cx="4027061" cy="101601"/>
            </a:xfrm>
            <a:prstGeom prst="rect">
              <a:avLst/>
            </a:prstGeom>
            <a:effectLst/>
          </p:spPr>
        </p:pic>
        <p:pic>
          <p:nvPicPr>
            <p:cNvPr id="1028" name="Line Line" descr="Line Lin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16200000">
              <a:off x="-182505" y="1848044"/>
              <a:ext cx="1777867" cy="540315"/>
            </a:xfrm>
            <a:prstGeom prst="rect">
              <a:avLst/>
            </a:prstGeom>
            <a:effectLst/>
          </p:spPr>
        </p:pic>
        <p:sp>
          <p:nvSpPr>
            <p:cNvPr id="1030" name="Circle"/>
            <p:cNvSpPr/>
            <p:nvPr/>
          </p:nvSpPr>
          <p:spPr>
            <a:xfrm>
              <a:off x="1" y="2591554"/>
              <a:ext cx="1418543" cy="141854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031" name="m"/>
            <p:cNvSpPr txBox="1"/>
            <p:nvPr/>
          </p:nvSpPr>
          <p:spPr>
            <a:xfrm>
              <a:off x="0" y="1299690"/>
              <a:ext cx="793734" cy="14185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1032" name="easy-axis"/>
            <p:cNvSpPr txBox="1"/>
            <p:nvPr/>
          </p:nvSpPr>
          <p:spPr>
            <a:xfrm>
              <a:off x="956646" y="3773579"/>
              <a:ext cx="2243540" cy="826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easy-axis</a:t>
              </a:r>
            </a:p>
          </p:txBody>
        </p:sp>
        <p:sp>
          <p:nvSpPr>
            <p:cNvPr id="1033" name="u"/>
            <p:cNvSpPr txBox="1"/>
            <p:nvPr/>
          </p:nvSpPr>
          <p:spPr>
            <a:xfrm>
              <a:off x="122592" y="0"/>
              <a:ext cx="793734" cy="1418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u</a:t>
              </a:r>
            </a:p>
          </p:txBody>
        </p:sp>
      </p:grpSp>
      <p:pic>
        <p:nvPicPr>
          <p:cNvPr id="1035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9340391">
            <a:off x="17019113" y="6497434"/>
            <a:ext cx="1429402" cy="447690"/>
          </a:xfrm>
          <a:prstGeom prst="rect">
            <a:avLst/>
          </a:prstGeom>
        </p:spPr>
      </p:pic>
      <p:sp>
        <p:nvSpPr>
          <p:cNvPr id="1037" name="K&gt;0"/>
          <p:cNvSpPr txBox="1"/>
          <p:nvPr/>
        </p:nvSpPr>
        <p:spPr>
          <a:xfrm rot="19880574">
            <a:off x="17646908" y="6448332"/>
            <a:ext cx="1104311" cy="82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K</a:t>
            </a:r>
            <a:r>
              <a:t>&gt;0</a:t>
            </a:r>
          </a:p>
        </p:txBody>
      </p:sp>
      <p:sp>
        <p:nvSpPr>
          <p:cNvPr id="1038" name="There are several mathematically equivalent ways of writing uniaxial anisotropy.…"/>
          <p:cNvSpPr txBox="1"/>
          <p:nvPr/>
        </p:nvSpPr>
        <p:spPr>
          <a:xfrm>
            <a:off x="862520" y="8969219"/>
            <a:ext cx="15142815" cy="361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There are several mathematically equivalent ways of writing uniaxial anisotropy.</a:t>
            </a:r>
          </a:p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Changing on the sign of </a:t>
            </a:r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K</a:t>
            </a:r>
            <a:r>
              <a:t>, changes the “character” of uniaxial anisotropy.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041" name="EASY AXIS Uniaxial anisotrop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EASY AXIS Uniaxial anisotropy</a:t>
            </a:r>
          </a:p>
        </p:txBody>
      </p:sp>
      <p:grpSp>
        <p:nvGrpSpPr>
          <p:cNvPr id="1044" name="Be careful that K&gt;0 and |u|=1."/>
          <p:cNvGrpSpPr/>
          <p:nvPr/>
        </p:nvGrpSpPr>
        <p:grpSpPr>
          <a:xfrm>
            <a:off x="12902459" y="3611917"/>
            <a:ext cx="3842730" cy="1862137"/>
            <a:chOff x="0" y="0"/>
            <a:chExt cx="3842728" cy="1862135"/>
          </a:xfrm>
        </p:grpSpPr>
        <p:sp>
          <p:nvSpPr>
            <p:cNvPr id="1043" name="Be careful that K&gt;0 and |u|=1."/>
            <p:cNvSpPr txBox="1"/>
            <p:nvPr/>
          </p:nvSpPr>
          <p:spPr>
            <a:xfrm>
              <a:off x="38099" y="38099"/>
              <a:ext cx="3766530" cy="1785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spcBef>
                  <a:spcPts val="0"/>
                </a:spcBef>
                <a:defRPr sz="3500"/>
              </a:pPr>
              <a:r>
                <a:t>Be careful that </a:t>
              </a:r>
              <a:r>
                <a:rPr i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K</a:t>
              </a:r>
              <a:r>
                <a:t>&gt;0</a:t>
              </a:r>
              <a:r>
                <a:rPr i="1">
                  <a:solidFill>
                    <a:schemeClr val="accent3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 </a:t>
              </a:r>
              <a:r>
                <a:t>and |</a:t>
              </a:r>
              <a:r>
                <a:rPr b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u</a:t>
              </a:r>
              <a:r>
                <a:t>|=1.</a:t>
              </a:r>
            </a:p>
          </p:txBody>
        </p:sp>
        <p:pic>
          <p:nvPicPr>
            <p:cNvPr id="1042" name="Be careful that K&gt;0 and |u|=1. Be careful that K&gt;0 and |u|=1." descr="Be careful that K&gt;0 and |u|=1. Be careful that K&gt;0 and |u|=1.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3842730" cy="1862137"/>
            </a:xfrm>
            <a:prstGeom prst="rect">
              <a:avLst/>
            </a:prstGeom>
            <a:effectLst/>
          </p:spPr>
        </p:pic>
      </p:grpSp>
      <p:pic>
        <p:nvPicPr>
          <p:cNvPr id="1045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16497033" y="6129295"/>
            <a:ext cx="4027061" cy="101601"/>
          </a:xfrm>
          <a:prstGeom prst="rect">
            <a:avLst/>
          </a:prstGeom>
        </p:spPr>
      </p:pic>
      <p:pic>
        <p:nvPicPr>
          <p:cNvPr id="104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18158921" y="5726300"/>
            <a:ext cx="1989506" cy="540315"/>
          </a:xfrm>
          <a:prstGeom prst="rect">
            <a:avLst/>
          </a:prstGeom>
        </p:spPr>
      </p:pic>
      <p:sp>
        <p:nvSpPr>
          <p:cNvPr id="1049" name="Circle"/>
          <p:cNvSpPr/>
          <p:nvPr/>
        </p:nvSpPr>
        <p:spPr>
          <a:xfrm>
            <a:off x="17801293" y="6285296"/>
            <a:ext cx="1418543" cy="1418543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050" name="u"/>
          <p:cNvSpPr txBox="1"/>
          <p:nvPr/>
        </p:nvSpPr>
        <p:spPr>
          <a:xfrm>
            <a:off x="17923884" y="3740698"/>
            <a:ext cx="793734" cy="141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</a:t>
            </a:r>
          </a:p>
        </p:txBody>
      </p:sp>
      <p:sp>
        <p:nvSpPr>
          <p:cNvPr id="1051" name="m"/>
          <p:cNvSpPr txBox="1"/>
          <p:nvPr/>
        </p:nvSpPr>
        <p:spPr>
          <a:xfrm>
            <a:off x="18643772" y="4957146"/>
            <a:ext cx="793734" cy="141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105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19709220" y="6039965"/>
            <a:ext cx="4027060" cy="101601"/>
          </a:xfrm>
          <a:prstGeom prst="rect">
            <a:avLst/>
          </a:prstGeom>
        </p:spPr>
      </p:pic>
      <p:pic>
        <p:nvPicPr>
          <p:cNvPr id="1054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20830974" y="5452455"/>
            <a:ext cx="1777866" cy="540315"/>
          </a:xfrm>
          <a:prstGeom prst="rect">
            <a:avLst/>
          </a:prstGeom>
        </p:spPr>
      </p:pic>
      <p:sp>
        <p:nvSpPr>
          <p:cNvPr id="1056" name="Circle"/>
          <p:cNvSpPr/>
          <p:nvPr/>
        </p:nvSpPr>
        <p:spPr>
          <a:xfrm>
            <a:off x="21013480" y="6195965"/>
            <a:ext cx="1418543" cy="1418544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057" name="m"/>
          <p:cNvSpPr txBox="1"/>
          <p:nvPr/>
        </p:nvSpPr>
        <p:spPr>
          <a:xfrm>
            <a:off x="21013478" y="4904101"/>
            <a:ext cx="793734" cy="141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1058" name="u"/>
          <p:cNvSpPr txBox="1"/>
          <p:nvPr/>
        </p:nvSpPr>
        <p:spPr>
          <a:xfrm>
            <a:off x="21136071" y="3604410"/>
            <a:ext cx="793734" cy="141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</a:t>
            </a:r>
          </a:p>
        </p:txBody>
      </p:sp>
      <p:pic>
        <p:nvPicPr>
          <p:cNvPr id="1059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407385" y="6770723"/>
            <a:ext cx="1476129" cy="447690"/>
          </a:xfrm>
          <a:prstGeom prst="rect">
            <a:avLst/>
          </a:prstGeom>
        </p:spPr>
      </p:pic>
      <p:sp>
        <p:nvSpPr>
          <p:cNvPr id="1061" name="Aligns m parallel to antiparallel to u.…"/>
          <p:cNvSpPr txBox="1"/>
          <p:nvPr>
            <p:ph type="body" sz="quarter" idx="1"/>
          </p:nvPr>
        </p:nvSpPr>
        <p:spPr>
          <a:xfrm>
            <a:off x="811179" y="3492511"/>
            <a:ext cx="10125933" cy="2190583"/>
          </a:xfrm>
          <a:prstGeom prst="rect">
            <a:avLst/>
          </a:prstGeom>
        </p:spPr>
        <p:txBody>
          <a:bodyPr/>
          <a:lstStyle/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Aligns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t>parallel to antiparallel to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  <a:r>
              <a:t>.</a:t>
            </a:r>
          </a:p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Parameters: </a:t>
            </a:r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K</a:t>
            </a:r>
            <a:r>
              <a:t>&gt;0 (J/m</a:t>
            </a:r>
            <a:r>
              <a:rPr baseline="31999"/>
              <a:t>3</a:t>
            </a:r>
            <a:r>
              <a:t>),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</a:p>
        </p:txBody>
      </p:sp>
      <p:sp>
        <p:nvSpPr>
          <p:cNvPr id="1062" name="Equation"/>
          <p:cNvSpPr txBox="1"/>
          <p:nvPr/>
        </p:nvSpPr>
        <p:spPr>
          <a:xfrm>
            <a:off x="2147537" y="6759142"/>
            <a:ext cx="5019587" cy="7878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ua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600" i="1">
                      <a:solidFill>
                        <a:srgbClr val="AD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AD0000"/>
                      </a:solidFill>
                      <a:latin typeface="Cambria Math" panose="02040503050406030204" pitchFamily="18" charset="0"/>
                    </a:rPr>
                    <m:t>u</m:t>
                  </m:r>
                  <m:sSup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063" name="Equation"/>
          <p:cNvSpPr txBox="1"/>
          <p:nvPr/>
        </p:nvSpPr>
        <p:spPr>
          <a:xfrm>
            <a:off x="8322016" y="6793489"/>
            <a:ext cx="4643028" cy="7191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e>
                  </m:d>
                </m:oMath>
              </m:oMathPara>
            </a14:m>
            <a:endParaRPr sz="4600">
              <a:solidFill>
                <a:srgbClr val="838787"/>
              </a:solidFill>
            </a:endParaRPr>
          </a:p>
        </p:txBody>
      </p:sp>
      <p:pic>
        <p:nvPicPr>
          <p:cNvPr id="1064" name="easy-axis-anisotropy.mp4" descr="easy-axis-anisotropy.mp4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-1" y="8623036"/>
            <a:ext cx="24384001" cy="5300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Rectangle"/>
          <p:cNvSpPr/>
          <p:nvPr/>
        </p:nvSpPr>
        <p:spPr>
          <a:xfrm>
            <a:off x="4237976" y="9164522"/>
            <a:ext cx="1418544" cy="35941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1066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2591384" y="11321305"/>
            <a:ext cx="4027061" cy="101601"/>
          </a:xfrm>
          <a:prstGeom prst="rect">
            <a:avLst/>
          </a:prstGeom>
        </p:spPr>
      </p:pic>
      <p:sp>
        <p:nvSpPr>
          <p:cNvPr id="1068" name="u"/>
          <p:cNvSpPr txBox="1"/>
          <p:nvPr/>
        </p:nvSpPr>
        <p:spPr>
          <a:xfrm>
            <a:off x="4018235" y="8932707"/>
            <a:ext cx="793734" cy="141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</a:t>
            </a:r>
          </a:p>
        </p:txBody>
      </p:sp>
      <p:sp>
        <p:nvSpPr>
          <p:cNvPr id="1069" name="K&gt;0"/>
          <p:cNvSpPr txBox="1"/>
          <p:nvPr/>
        </p:nvSpPr>
        <p:spPr>
          <a:xfrm>
            <a:off x="4672881" y="12471968"/>
            <a:ext cx="1104310" cy="82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K</a:t>
            </a:r>
            <a:r>
              <a:t>&gt;0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10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6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06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6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072" name="EASY plane Uniaxial anisotrop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EASY plane Uniaxial anisotropy</a:t>
            </a:r>
          </a:p>
        </p:txBody>
      </p:sp>
      <p:sp>
        <p:nvSpPr>
          <p:cNvPr id="1073" name="Aligns m perpendicular to u.…"/>
          <p:cNvSpPr txBox="1"/>
          <p:nvPr>
            <p:ph type="body" sz="quarter" idx="1"/>
          </p:nvPr>
        </p:nvSpPr>
        <p:spPr>
          <a:xfrm>
            <a:off x="811179" y="3492511"/>
            <a:ext cx="10125933" cy="2190583"/>
          </a:xfrm>
          <a:prstGeom prst="rect">
            <a:avLst/>
          </a:prstGeom>
        </p:spPr>
        <p:txBody>
          <a:bodyPr/>
          <a:lstStyle/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Aligns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t>perpendicular to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  <a:r>
              <a:t>.</a:t>
            </a:r>
          </a:p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Parameters: </a:t>
            </a:r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K</a:t>
            </a:r>
            <a:r>
              <a:t>&lt;0 (J/m</a:t>
            </a:r>
            <a:r>
              <a:rPr baseline="31999"/>
              <a:t>3</a:t>
            </a:r>
            <a:r>
              <a:t>),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</a:p>
        </p:txBody>
      </p:sp>
      <p:grpSp>
        <p:nvGrpSpPr>
          <p:cNvPr id="1091" name="Group"/>
          <p:cNvGrpSpPr/>
          <p:nvPr/>
        </p:nvGrpSpPr>
        <p:grpSpPr>
          <a:xfrm>
            <a:off x="17197517" y="3632716"/>
            <a:ext cx="6065948" cy="4553163"/>
            <a:chOff x="0" y="0"/>
            <a:chExt cx="6065947" cy="4553161"/>
          </a:xfrm>
        </p:grpSpPr>
        <p:pic>
          <p:nvPicPr>
            <p:cNvPr id="1074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-1304260" y="2388597"/>
              <a:ext cx="4027060" cy="101601"/>
            </a:xfrm>
            <a:prstGeom prst="rect">
              <a:avLst/>
            </a:prstGeom>
            <a:effectLst/>
          </p:spPr>
        </p:pic>
        <p:pic>
          <p:nvPicPr>
            <p:cNvPr id="1076" name="Line Line" descr="Line 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8900000">
              <a:off x="357628" y="1985602"/>
              <a:ext cx="1989506" cy="540315"/>
            </a:xfrm>
            <a:prstGeom prst="rect">
              <a:avLst/>
            </a:prstGeom>
            <a:effectLst/>
          </p:spPr>
        </p:pic>
        <p:sp>
          <p:nvSpPr>
            <p:cNvPr id="1078" name="Circle"/>
            <p:cNvSpPr/>
            <p:nvPr/>
          </p:nvSpPr>
          <p:spPr>
            <a:xfrm>
              <a:off x="0" y="2544598"/>
              <a:ext cx="1418543" cy="141854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079" name="u"/>
            <p:cNvSpPr txBox="1"/>
            <p:nvPr/>
          </p:nvSpPr>
          <p:spPr>
            <a:xfrm>
              <a:off x="122590" y="0"/>
              <a:ext cx="793735" cy="1418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u</a:t>
              </a:r>
            </a:p>
          </p:txBody>
        </p:sp>
        <p:sp>
          <p:nvSpPr>
            <p:cNvPr id="1080" name="m"/>
            <p:cNvSpPr txBox="1"/>
            <p:nvPr/>
          </p:nvSpPr>
          <p:spPr>
            <a:xfrm>
              <a:off x="842478" y="1216448"/>
              <a:ext cx="793734" cy="1418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</a:t>
              </a:r>
            </a:p>
          </p:txBody>
        </p:sp>
        <p:pic>
          <p:nvPicPr>
            <p:cNvPr id="1081" name="Line Line" descr="Line 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06091" y="3030024"/>
              <a:ext cx="1476128" cy="447690"/>
            </a:xfrm>
            <a:prstGeom prst="rect">
              <a:avLst/>
            </a:prstGeom>
            <a:effectLst/>
          </p:spPr>
        </p:pic>
        <p:sp>
          <p:nvSpPr>
            <p:cNvPr id="1083" name="K&lt;0"/>
            <p:cNvSpPr txBox="1"/>
            <p:nvPr/>
          </p:nvSpPr>
          <p:spPr>
            <a:xfrm>
              <a:off x="1859343" y="2479224"/>
              <a:ext cx="1104311" cy="826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rPr i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K</a:t>
              </a:r>
              <a:r>
                <a:rPr i="1"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&lt;</a:t>
              </a:r>
              <a:r>
                <a:t>0</a:t>
              </a:r>
            </a:p>
          </p:txBody>
        </p:sp>
        <p:pic>
          <p:nvPicPr>
            <p:cNvPr id="1084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1907924" y="2488832"/>
              <a:ext cx="4027060" cy="101601"/>
            </a:xfrm>
            <a:prstGeom prst="rect">
              <a:avLst/>
            </a:prstGeom>
            <a:effectLst/>
          </p:spPr>
        </p:pic>
        <p:pic>
          <p:nvPicPr>
            <p:cNvPr id="1086" name="Line Line" descr="Line 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70653" y="2949841"/>
              <a:ext cx="2195295" cy="540315"/>
            </a:xfrm>
            <a:prstGeom prst="rect">
              <a:avLst/>
            </a:prstGeom>
            <a:effectLst/>
          </p:spPr>
        </p:pic>
        <p:sp>
          <p:nvSpPr>
            <p:cNvPr id="1088" name="Circle"/>
            <p:cNvSpPr/>
            <p:nvPr/>
          </p:nvSpPr>
          <p:spPr>
            <a:xfrm>
              <a:off x="3212182" y="2510727"/>
              <a:ext cx="1418543" cy="141854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089" name="u"/>
            <p:cNvSpPr txBox="1"/>
            <p:nvPr/>
          </p:nvSpPr>
          <p:spPr>
            <a:xfrm>
              <a:off x="3366627" y="24374"/>
              <a:ext cx="793734" cy="14185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u</a:t>
              </a:r>
            </a:p>
          </p:txBody>
        </p:sp>
        <p:sp>
          <p:nvSpPr>
            <p:cNvPr id="1090" name="m"/>
            <p:cNvSpPr txBox="1"/>
            <p:nvPr/>
          </p:nvSpPr>
          <p:spPr>
            <a:xfrm>
              <a:off x="4919132" y="2051665"/>
              <a:ext cx="793734" cy="14185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</a:t>
              </a:r>
            </a:p>
          </p:txBody>
        </p:sp>
      </p:grpSp>
      <p:pic>
        <p:nvPicPr>
          <p:cNvPr id="1092" name="easy-plane-anisotropy.mp4" descr="easy-plane-anisotropy.mp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-1" y="8592795"/>
            <a:ext cx="24384001" cy="5300871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Equation"/>
          <p:cNvSpPr txBox="1"/>
          <p:nvPr/>
        </p:nvSpPr>
        <p:spPr>
          <a:xfrm>
            <a:off x="2186721" y="6874080"/>
            <a:ext cx="5019587" cy="7878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ua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600" i="1">
                      <a:solidFill>
                        <a:srgbClr val="AD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AD0000"/>
                      </a:solidFill>
                      <a:latin typeface="Cambria Math" panose="02040503050406030204" pitchFamily="18" charset="0"/>
                    </a:rPr>
                    <m:t>u</m:t>
                  </m:r>
                  <m:sSup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094" name="Equation"/>
          <p:cNvSpPr txBox="1"/>
          <p:nvPr/>
        </p:nvSpPr>
        <p:spPr>
          <a:xfrm>
            <a:off x="8361201" y="6908428"/>
            <a:ext cx="4643028" cy="7191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e>
                  </m:d>
                </m:oMath>
              </m:oMathPara>
            </a14:m>
            <a:endParaRPr sz="4600">
              <a:solidFill>
                <a:srgbClr val="838787"/>
              </a:solidFill>
            </a:endParaRPr>
          </a:p>
        </p:txBody>
      </p:sp>
      <p:grpSp>
        <p:nvGrpSpPr>
          <p:cNvPr id="1097" name="Be careful that K&lt;0 and |u|=1."/>
          <p:cNvGrpSpPr/>
          <p:nvPr/>
        </p:nvGrpSpPr>
        <p:grpSpPr>
          <a:xfrm>
            <a:off x="11781880" y="3656734"/>
            <a:ext cx="3842729" cy="1862137"/>
            <a:chOff x="0" y="0"/>
            <a:chExt cx="3842728" cy="1862135"/>
          </a:xfrm>
        </p:grpSpPr>
        <p:sp>
          <p:nvSpPr>
            <p:cNvPr id="1096" name="Be careful that K&lt;0 and |u|=1."/>
            <p:cNvSpPr txBox="1"/>
            <p:nvPr/>
          </p:nvSpPr>
          <p:spPr>
            <a:xfrm>
              <a:off x="38099" y="38099"/>
              <a:ext cx="3766530" cy="1785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spcBef>
                  <a:spcPts val="0"/>
                </a:spcBef>
                <a:defRPr sz="3500"/>
              </a:pPr>
              <a:r>
                <a:t>Be careful that </a:t>
              </a:r>
              <a:r>
                <a:rPr i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K</a:t>
              </a:r>
              <a:r>
                <a:t>&lt;0</a:t>
              </a:r>
              <a:r>
                <a:rPr i="1">
                  <a:solidFill>
                    <a:schemeClr val="accent3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 </a:t>
              </a:r>
              <a:r>
                <a:t>and |</a:t>
              </a:r>
              <a:r>
                <a:rPr b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u</a:t>
              </a:r>
              <a:r>
                <a:t>|=1.</a:t>
              </a:r>
            </a:p>
          </p:txBody>
        </p:sp>
        <p:pic>
          <p:nvPicPr>
            <p:cNvPr id="1095" name="Be careful that K&lt;0 and |u|=1. Be careful that K&lt;0 and |u|=1." descr="Be careful that K&lt;0 and |u|=1. Be careful that K&lt;0 and |u|=1.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-1"/>
              <a:ext cx="3842730" cy="1862137"/>
            </a:xfrm>
            <a:prstGeom prst="rect">
              <a:avLst/>
            </a:prstGeom>
            <a:effectLst/>
          </p:spPr>
        </p:pic>
      </p:grpSp>
      <p:sp>
        <p:nvSpPr>
          <p:cNvPr id="1098" name="Rectangle"/>
          <p:cNvSpPr/>
          <p:nvPr/>
        </p:nvSpPr>
        <p:spPr>
          <a:xfrm>
            <a:off x="4630179" y="9084728"/>
            <a:ext cx="1418544" cy="35941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1099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983587" y="11241510"/>
            <a:ext cx="4027061" cy="101601"/>
          </a:xfrm>
          <a:prstGeom prst="rect">
            <a:avLst/>
          </a:prstGeom>
        </p:spPr>
      </p:pic>
      <p:sp>
        <p:nvSpPr>
          <p:cNvPr id="1101" name="u"/>
          <p:cNvSpPr txBox="1"/>
          <p:nvPr/>
        </p:nvSpPr>
        <p:spPr>
          <a:xfrm>
            <a:off x="4410438" y="8852913"/>
            <a:ext cx="793734" cy="141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</a:t>
            </a:r>
          </a:p>
        </p:txBody>
      </p:sp>
      <p:sp>
        <p:nvSpPr>
          <p:cNvPr id="1102" name="K&lt;0"/>
          <p:cNvSpPr txBox="1"/>
          <p:nvPr/>
        </p:nvSpPr>
        <p:spPr>
          <a:xfrm>
            <a:off x="5065083" y="12392174"/>
            <a:ext cx="1104311" cy="82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K</a:t>
            </a:r>
            <a:r>
              <a:t>&lt;0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10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9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09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9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105" name="Cubic anisotrop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Cubic anisotropy</a:t>
            </a:r>
          </a:p>
        </p:txBody>
      </p:sp>
      <p:grpSp>
        <p:nvGrpSpPr>
          <p:cNvPr id="1108" name="Be careful if |ui|=1 and u3 = u1 x u2"/>
          <p:cNvGrpSpPr/>
          <p:nvPr/>
        </p:nvGrpSpPr>
        <p:grpSpPr>
          <a:xfrm>
            <a:off x="10663846" y="2840503"/>
            <a:ext cx="4122522" cy="2036331"/>
            <a:chOff x="0" y="0"/>
            <a:chExt cx="4122521" cy="2036329"/>
          </a:xfrm>
        </p:grpSpPr>
        <p:sp>
          <p:nvSpPr>
            <p:cNvPr id="1107" name="Be careful if |ui|=1 and u3 = u1 x u2"/>
            <p:cNvSpPr txBox="1"/>
            <p:nvPr/>
          </p:nvSpPr>
          <p:spPr>
            <a:xfrm>
              <a:off x="38100" y="38100"/>
              <a:ext cx="4046322" cy="1960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spcBef>
                  <a:spcPts val="0"/>
                </a:spcBef>
                <a:defRPr sz="3500"/>
              </a:pPr>
              <a:r>
                <a:t>Be careful if |</a:t>
              </a:r>
              <a:r>
                <a:rPr b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u</a:t>
              </a:r>
              <a:r>
                <a:rPr b="1" baseline="-5999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i</a:t>
              </a:r>
              <a:r>
                <a:t>|=1 and </a:t>
              </a:r>
              <a:r>
                <a:rPr b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u</a:t>
              </a:r>
              <a:r>
                <a:rPr baseline="-5999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</a:rPr>
                <a:t>3</a:t>
              </a:r>
              <a:r>
                <a:rPr b="1" baseline="-5999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 </a:t>
              </a:r>
              <a:r>
                <a:t>= </a:t>
              </a:r>
              <a:r>
                <a:rPr b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u</a:t>
              </a:r>
              <a:r>
                <a:rPr baseline="-5999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</a:rPr>
                <a:t>1</a:t>
              </a:r>
              <a:r>
                <a:rPr b="1" baseline="-5999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 </a:t>
              </a:r>
              <a:r>
                <a:t>x </a:t>
              </a:r>
              <a:r>
                <a:rPr b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u</a:t>
              </a:r>
              <a:r>
                <a:rPr baseline="-5999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</a:rPr>
                <a:t>2</a:t>
              </a:r>
            </a:p>
          </p:txBody>
        </p:sp>
        <p:pic>
          <p:nvPicPr>
            <p:cNvPr id="1106" name="Be careful if |ui|=1 and u3 = u1 x u2 Be careful if |ui|=1 and u3 = u1 x u2" descr="Be careful if |ui|=1 and u3 = u1 x u2 Be careful if |ui|=1 and u3 = u1 x u2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122522" cy="2036330"/>
            </a:xfrm>
            <a:prstGeom prst="rect">
              <a:avLst/>
            </a:prstGeom>
            <a:effectLst/>
          </p:spPr>
        </p:pic>
      </p:grpSp>
      <p:sp>
        <p:nvSpPr>
          <p:cNvPr id="1109" name="Aligns m along u1, u2, or u3.…"/>
          <p:cNvSpPr txBox="1"/>
          <p:nvPr>
            <p:ph type="body" sz="quarter" idx="1"/>
          </p:nvPr>
        </p:nvSpPr>
        <p:spPr>
          <a:xfrm>
            <a:off x="811179" y="3632716"/>
            <a:ext cx="10125933" cy="2190583"/>
          </a:xfrm>
          <a:prstGeom prst="rect">
            <a:avLst/>
          </a:prstGeom>
        </p:spPr>
        <p:txBody>
          <a:bodyPr/>
          <a:lstStyle/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Aligns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t>along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  <a:r>
              <a:rPr baseline="-5999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rPr>
              <a:t>1</a:t>
            </a:r>
            <a:r>
              <a:t>,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  <a:r>
              <a:rPr baseline="-5999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rPr>
              <a:t>2</a:t>
            </a:r>
            <a:r>
              <a:t>, or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  <a:r>
              <a:rPr baseline="-5999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rPr>
              <a:t>3</a:t>
            </a:r>
            <a:r>
              <a:rPr b="1" baseline="-5999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.</a:t>
            </a:r>
          </a:p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Parameters: </a:t>
            </a:r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K </a:t>
            </a:r>
            <a:r>
              <a:t>(J/m</a:t>
            </a:r>
            <a:r>
              <a:rPr baseline="31999"/>
              <a:t>3</a:t>
            </a:r>
            <a:r>
              <a:t>),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  <a:r>
              <a:rPr baseline="-5999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rPr>
              <a:t>1</a:t>
            </a:r>
            <a:r>
              <a:t>,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  <a:r>
              <a:rPr baseline="-5999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rPr>
              <a:t>2</a:t>
            </a:r>
            <a:r>
              <a:t>, (and)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</a:t>
            </a:r>
            <a:r>
              <a:rPr baseline="-5999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rPr>
              <a:t>3</a:t>
            </a:r>
          </a:p>
        </p:txBody>
      </p:sp>
      <p:sp>
        <p:nvSpPr>
          <p:cNvPr id="1110" name="Equation"/>
          <p:cNvSpPr txBox="1"/>
          <p:nvPr/>
        </p:nvSpPr>
        <p:spPr>
          <a:xfrm>
            <a:off x="1046208" y="6307636"/>
            <a:ext cx="9655874" cy="8337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ca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600" i="1">
                      <a:solidFill>
                        <a:srgbClr val="AD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sSubSup>
                    <m:e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sSubSup>
                    <m:e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sSubSup>
                    <m:e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sSubSup>
                    <m:e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111" name="Equation"/>
          <p:cNvSpPr txBox="1"/>
          <p:nvPr/>
        </p:nvSpPr>
        <p:spPr>
          <a:xfrm>
            <a:off x="3148548" y="7625699"/>
            <a:ext cx="7578414" cy="7191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sSub>
                        <m:e>
                          <m:r>
                            <a:rPr xmlns:a="http://schemas.openxmlformats.org/drawingml/2006/main" sz="46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46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4600" i="1">
                              <a:solidFill>
                                <a:srgbClr val="AD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xmlns:a="http://schemas.openxmlformats.org/drawingml/2006/main" sz="4600" i="1">
                              <a:solidFill>
                                <a:srgbClr val="AD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e>
                  </m:d>
                </m:oMath>
              </m:oMathPara>
            </a14:m>
            <a:endParaRPr sz="4600">
              <a:solidFill>
                <a:srgbClr val="838787"/>
              </a:solidFill>
            </a:endParaRPr>
          </a:p>
        </p:txBody>
      </p:sp>
      <p:pic>
        <p:nvPicPr>
          <p:cNvPr id="1112" name="cubic-anisotropy.mp4" descr="cubic-anisotropy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" y="8421736"/>
            <a:ext cx="24384001" cy="5300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27314" y="6536379"/>
            <a:ext cx="888611" cy="447690"/>
          </a:xfrm>
          <a:prstGeom prst="rect">
            <a:avLst/>
          </a:prstGeom>
        </p:spPr>
      </p:pic>
      <p:grpSp>
        <p:nvGrpSpPr>
          <p:cNvPr id="1128" name="Group"/>
          <p:cNvGrpSpPr/>
          <p:nvPr/>
        </p:nvGrpSpPr>
        <p:grpSpPr>
          <a:xfrm>
            <a:off x="14590782" y="3853683"/>
            <a:ext cx="4536567" cy="4723720"/>
            <a:chOff x="-50800" y="0"/>
            <a:chExt cx="4536566" cy="4723718"/>
          </a:xfrm>
        </p:grpSpPr>
        <p:pic>
          <p:nvPicPr>
            <p:cNvPr id="1115" name="Line Line" descr="Line Lin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8900000">
              <a:off x="59778" y="2870507"/>
              <a:ext cx="3966037" cy="101601"/>
            </a:xfrm>
            <a:prstGeom prst="rect">
              <a:avLst/>
            </a:prstGeom>
            <a:effectLst/>
          </p:spPr>
        </p:pic>
        <p:pic>
          <p:nvPicPr>
            <p:cNvPr id="1117" name="Line Line" descr="Line Lin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50800" y="3270839"/>
              <a:ext cx="4187192" cy="101601"/>
            </a:xfrm>
            <a:prstGeom prst="rect">
              <a:avLst/>
            </a:prstGeom>
            <a:effectLst/>
          </p:spPr>
        </p:pic>
        <p:pic>
          <p:nvPicPr>
            <p:cNvPr id="1119" name="Line Line" descr="Line 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16200000">
              <a:off x="-450288" y="2603549"/>
              <a:ext cx="4138737" cy="101601"/>
            </a:xfrm>
            <a:prstGeom prst="rect">
              <a:avLst/>
            </a:prstGeom>
            <a:effectLst/>
          </p:spPr>
        </p:pic>
        <p:pic>
          <p:nvPicPr>
            <p:cNvPr id="1121" name="Line Line" descr="Line 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8572933">
              <a:off x="1208279" y="1948219"/>
              <a:ext cx="1937036" cy="540316"/>
            </a:xfrm>
            <a:prstGeom prst="rect">
              <a:avLst/>
            </a:prstGeom>
            <a:effectLst/>
          </p:spPr>
        </p:pic>
        <p:sp>
          <p:nvSpPr>
            <p:cNvPr id="1123" name="Circle"/>
            <p:cNvSpPr/>
            <p:nvPr/>
          </p:nvSpPr>
          <p:spPr>
            <a:xfrm>
              <a:off x="784406" y="2486964"/>
              <a:ext cx="1669352" cy="16693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124" name="u1"/>
            <p:cNvSpPr txBox="1"/>
            <p:nvPr/>
          </p:nvSpPr>
          <p:spPr>
            <a:xfrm>
              <a:off x="811994" y="0"/>
              <a:ext cx="934072" cy="166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u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1</a:t>
              </a:r>
            </a:p>
          </p:txBody>
        </p:sp>
        <p:sp>
          <p:nvSpPr>
            <p:cNvPr id="1125" name="m"/>
            <p:cNvSpPr txBox="1"/>
            <p:nvPr/>
          </p:nvSpPr>
          <p:spPr>
            <a:xfrm>
              <a:off x="2195881" y="273162"/>
              <a:ext cx="934071" cy="166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1126" name="u2"/>
            <p:cNvSpPr txBox="1"/>
            <p:nvPr/>
          </p:nvSpPr>
          <p:spPr>
            <a:xfrm>
              <a:off x="3167975" y="1206341"/>
              <a:ext cx="934072" cy="166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u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2</a:t>
              </a:r>
            </a:p>
          </p:txBody>
        </p:sp>
        <p:sp>
          <p:nvSpPr>
            <p:cNvPr id="1127" name="u3"/>
            <p:cNvSpPr txBox="1"/>
            <p:nvPr/>
          </p:nvSpPr>
          <p:spPr>
            <a:xfrm>
              <a:off x="3551695" y="2744946"/>
              <a:ext cx="934071" cy="1669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u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3</a:t>
              </a:r>
            </a:p>
          </p:txBody>
        </p:sp>
      </p:grpSp>
      <p:pic>
        <p:nvPicPr>
          <p:cNvPr id="1129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8900000">
            <a:off x="19831651" y="6709423"/>
            <a:ext cx="3966037" cy="101601"/>
          </a:xfrm>
          <a:prstGeom prst="rect">
            <a:avLst/>
          </a:prstGeom>
        </p:spPr>
      </p:pic>
      <p:pic>
        <p:nvPicPr>
          <p:cNvPr id="1131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721072" y="7109755"/>
            <a:ext cx="4187193" cy="101601"/>
          </a:xfrm>
          <a:prstGeom prst="rect">
            <a:avLst/>
          </a:prstGeom>
        </p:spPr>
      </p:pic>
      <p:pic>
        <p:nvPicPr>
          <p:cNvPr id="1133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19321585" y="6442466"/>
            <a:ext cx="4138737" cy="101601"/>
          </a:xfrm>
          <a:prstGeom prst="rect">
            <a:avLst/>
          </a:prstGeom>
        </p:spPr>
      </p:pic>
      <p:pic>
        <p:nvPicPr>
          <p:cNvPr id="1135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8900000">
            <a:off x="21388324" y="6033980"/>
            <a:ext cx="1692284" cy="540315"/>
          </a:xfrm>
          <a:prstGeom prst="rect">
            <a:avLst/>
          </a:prstGeom>
        </p:spPr>
      </p:pic>
      <p:sp>
        <p:nvSpPr>
          <p:cNvPr id="1137" name="Circle"/>
          <p:cNvSpPr/>
          <p:nvPr/>
        </p:nvSpPr>
        <p:spPr>
          <a:xfrm>
            <a:off x="20556278" y="6325880"/>
            <a:ext cx="1669352" cy="1669352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138" name="u1"/>
          <p:cNvSpPr txBox="1"/>
          <p:nvPr/>
        </p:nvSpPr>
        <p:spPr>
          <a:xfrm>
            <a:off x="20583867" y="3838916"/>
            <a:ext cx="934072" cy="166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sp>
        <p:nvSpPr>
          <p:cNvPr id="1139" name="m"/>
          <p:cNvSpPr txBox="1"/>
          <p:nvPr/>
        </p:nvSpPr>
        <p:spPr>
          <a:xfrm>
            <a:off x="21896154" y="4603496"/>
            <a:ext cx="934072" cy="166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1140" name="u2"/>
          <p:cNvSpPr txBox="1"/>
          <p:nvPr/>
        </p:nvSpPr>
        <p:spPr>
          <a:xfrm>
            <a:off x="22939849" y="5045258"/>
            <a:ext cx="934072" cy="166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sp>
        <p:nvSpPr>
          <p:cNvPr id="1141" name="u3"/>
          <p:cNvSpPr txBox="1"/>
          <p:nvPr/>
        </p:nvSpPr>
        <p:spPr>
          <a:xfrm>
            <a:off x="23323568" y="6583862"/>
            <a:ext cx="934072" cy="166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1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1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11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144" name="(ferromagnetic) Ex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(ferromagnetic) Exchange</a:t>
            </a:r>
          </a:p>
        </p:txBody>
      </p:sp>
      <p:sp>
        <p:nvSpPr>
          <p:cNvPr id="1145" name="Aligns all magnetic moments (in m) parallel to each other.…"/>
          <p:cNvSpPr txBox="1"/>
          <p:nvPr/>
        </p:nvSpPr>
        <p:spPr>
          <a:xfrm>
            <a:off x="766208" y="3417670"/>
            <a:ext cx="22291266" cy="202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Aligns all magnetic moments (in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) parallel to each other.</a:t>
            </a:r>
          </a:p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Parameter: </a:t>
            </a:r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A </a:t>
            </a:r>
            <a:r>
              <a:t>(J/m)</a:t>
            </a:r>
          </a:p>
        </p:txBody>
      </p:sp>
      <p:grpSp>
        <p:nvGrpSpPr>
          <p:cNvPr id="1166" name="Group"/>
          <p:cNvGrpSpPr/>
          <p:nvPr/>
        </p:nvGrpSpPr>
        <p:grpSpPr>
          <a:xfrm>
            <a:off x="14284268" y="5490322"/>
            <a:ext cx="8457603" cy="3000051"/>
            <a:chOff x="-252384" y="-158198"/>
            <a:chExt cx="8457602" cy="3000050"/>
          </a:xfrm>
        </p:grpSpPr>
        <p:pic>
          <p:nvPicPr>
            <p:cNvPr id="1146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744358">
              <a:off x="6236710" y="730850"/>
              <a:ext cx="2143779" cy="540315"/>
            </a:xfrm>
            <a:prstGeom prst="rect">
              <a:avLst/>
            </a:prstGeom>
            <a:effectLst/>
          </p:spPr>
        </p:pic>
        <p:pic>
          <p:nvPicPr>
            <p:cNvPr id="1148" name="Line Line" descr="Line 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88720" y="1987524"/>
              <a:ext cx="1192454" cy="447690"/>
            </a:xfrm>
            <a:prstGeom prst="rect">
              <a:avLst/>
            </a:prstGeom>
            <a:effectLst/>
          </p:spPr>
        </p:pic>
        <p:grpSp>
          <p:nvGrpSpPr>
            <p:cNvPr id="1159" name="Group"/>
            <p:cNvGrpSpPr/>
            <p:nvPr/>
          </p:nvGrpSpPr>
          <p:grpSpPr>
            <a:xfrm>
              <a:off x="-252385" y="-158199"/>
              <a:ext cx="4362728" cy="3000051"/>
              <a:chOff x="-252384" y="-158198"/>
              <a:chExt cx="4362726" cy="3000049"/>
            </a:xfrm>
          </p:grpSpPr>
          <p:grpSp>
            <p:nvGrpSpPr>
              <p:cNvPr id="1154" name="Group"/>
              <p:cNvGrpSpPr/>
              <p:nvPr/>
            </p:nvGrpSpPr>
            <p:grpSpPr>
              <a:xfrm>
                <a:off x="-252385" y="-158199"/>
                <a:ext cx="1549017" cy="3000051"/>
                <a:chOff x="-252384" y="-158198"/>
                <a:chExt cx="1549015" cy="3000049"/>
              </a:xfrm>
            </p:grpSpPr>
            <p:pic>
              <p:nvPicPr>
                <p:cNvPr id="1150" name="Line Line" descr="Line Line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15122767">
                  <a:off x="-768021" y="717466"/>
                  <a:ext cx="2233871" cy="540315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152" name="Circle"/>
                <p:cNvSpPr/>
                <p:nvPr/>
              </p:nvSpPr>
              <p:spPr>
                <a:xfrm>
                  <a:off x="47700" y="1592921"/>
                  <a:ext cx="1248932" cy="12489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hueOff val="-84091"/>
                        <a:satOff val="15316"/>
                        <a:lumOff val="24313"/>
                      </a:schemeClr>
                    </a:gs>
                    <a:gs pos="100000">
                      <a:schemeClr val="accent1">
                        <a:hueOff val="262910"/>
                        <a:satOff val="3867"/>
                        <a:lumOff val="-18039"/>
                      </a:schemeClr>
                    </a:gs>
                  </a:gsLst>
                  <a:lin ang="6528979" scaled="0"/>
                </a:gra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46100" dist="0" dir="0">
                    <a:srgbClr val="000000">
                      <a:alpha val="61247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1153" name="m1"/>
                <p:cNvSpPr txBox="1"/>
                <p:nvPr/>
              </p:nvSpPr>
              <p:spPr>
                <a:xfrm>
                  <a:off x="264927" y="113361"/>
                  <a:ext cx="814478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1" sz="4000">
                      <a:solidFill>
                        <a:schemeClr val="accent1"/>
                      </a:solidFill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pPr>
                  <a:r>
                    <a:t>m</a:t>
                  </a:r>
                  <a:r>
                    <a:rPr b="0" baseline="-5999">
                      <a:latin typeface="Avenir Next Medium"/>
                      <a:ea typeface="Avenir Next Medium"/>
                      <a:cs typeface="Avenir Next Medium"/>
                      <a:sym typeface="Avenir Next Medium"/>
                    </a:rPr>
                    <a:t>1</a:t>
                  </a:r>
                </a:p>
              </p:txBody>
            </p:sp>
          </p:grpSp>
          <p:pic>
            <p:nvPicPr>
              <p:cNvPr id="1155" name="Line Line" descr="Line Line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8233427">
                <a:off x="1912049" y="901320"/>
                <a:ext cx="2330204" cy="540315"/>
              </a:xfrm>
              <a:prstGeom prst="rect">
                <a:avLst/>
              </a:prstGeom>
              <a:effectLst/>
            </p:spPr>
          </p:pic>
          <p:sp>
            <p:nvSpPr>
              <p:cNvPr id="1157" name="Circle"/>
              <p:cNvSpPr/>
              <p:nvPr/>
            </p:nvSpPr>
            <p:spPr>
              <a:xfrm>
                <a:off x="1846636" y="1592921"/>
                <a:ext cx="1248931" cy="12489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hueOff val="-84091"/>
                      <a:satOff val="15316"/>
                      <a:lumOff val="24313"/>
                    </a:schemeClr>
                  </a:gs>
                  <a:gs pos="100000">
                    <a:schemeClr val="accent1">
                      <a:hueOff val="262910"/>
                      <a:satOff val="3867"/>
                      <a:lumOff val="-18039"/>
                    </a:schemeClr>
                  </a:gs>
                </a:gsLst>
                <a:lin ang="6528979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46100" dist="0" dir="0">
                  <a:srgbClr val="000000">
                    <a:alpha val="612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1158" name="m2"/>
              <p:cNvSpPr txBox="1"/>
              <p:nvPr/>
            </p:nvSpPr>
            <p:spPr>
              <a:xfrm>
                <a:off x="3295865" y="569355"/>
                <a:ext cx="814478" cy="7262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4000">
                    <a:solidFill>
                      <a:schemeClr val="accent1"/>
                    </a:solidFill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pPr>
                <a:r>
                  <a:t>m</a:t>
                </a:r>
                <a:r>
                  <a:rPr b="0" baseline="-5999"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2</a:t>
                </a:r>
              </a:p>
            </p:txBody>
          </p:sp>
        </p:grpSp>
        <p:pic>
          <p:nvPicPr>
            <p:cNvPr id="1160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744358">
              <a:off x="4551346" y="730850"/>
              <a:ext cx="2143779" cy="540315"/>
            </a:xfrm>
            <a:prstGeom prst="rect">
              <a:avLst/>
            </a:prstGeom>
            <a:effectLst/>
          </p:spPr>
        </p:pic>
        <p:sp>
          <p:nvSpPr>
            <p:cNvPr id="1162" name="Circle"/>
            <p:cNvSpPr/>
            <p:nvPr/>
          </p:nvSpPr>
          <p:spPr>
            <a:xfrm>
              <a:off x="4840254" y="1586903"/>
              <a:ext cx="1248932" cy="12489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163" name="m1"/>
            <p:cNvSpPr txBox="1"/>
            <p:nvPr/>
          </p:nvSpPr>
          <p:spPr>
            <a:xfrm>
              <a:off x="5727853" y="265795"/>
              <a:ext cx="814478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1</a:t>
              </a:r>
            </a:p>
          </p:txBody>
        </p:sp>
        <p:sp>
          <p:nvSpPr>
            <p:cNvPr id="1164" name="Circle"/>
            <p:cNvSpPr/>
            <p:nvPr/>
          </p:nvSpPr>
          <p:spPr>
            <a:xfrm>
              <a:off x="6538752" y="1586903"/>
              <a:ext cx="1248932" cy="12489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165" name="m2"/>
            <p:cNvSpPr txBox="1"/>
            <p:nvPr/>
          </p:nvSpPr>
          <p:spPr>
            <a:xfrm>
              <a:off x="7390741" y="243365"/>
              <a:ext cx="814477" cy="726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2</a:t>
              </a:r>
            </a:p>
          </p:txBody>
        </p:sp>
      </p:grpSp>
      <p:sp>
        <p:nvSpPr>
          <p:cNvPr id="1167" name="Equation"/>
          <p:cNvSpPr txBox="1"/>
          <p:nvPr/>
        </p:nvSpPr>
        <p:spPr>
          <a:xfrm>
            <a:off x="882929" y="5558634"/>
            <a:ext cx="10520601" cy="31169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ex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5600" i="1">
                            <a:solidFill>
                              <a:srgbClr val="AD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b"/>
                          </m:rPr>
                          <a:rPr xmlns:a="http://schemas.openxmlformats.org/drawingml/2006/main" sz="5600" i="1">
                            <a:solidFill>
                              <a:srgbClr val="007FFF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b"/>
                          </m:rPr>
                          <a:rPr xmlns:a="http://schemas.openxmlformats.org/drawingml/2006/main" sz="5600" i="1">
                            <a:solidFill>
                              <a:srgbClr val="007FFF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mr>
                    <m:mr>
                      <m:e/>
                      <m:e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5600" i="1">
                            <a:solidFill>
                              <a:srgbClr val="AD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sSup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sSup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  <m:sSup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mr>
                    <m:mr>
                      <m:e/>
                      <m:e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5600" i="1">
                            <a:solidFill>
                              <a:srgbClr val="AD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5600" i="1">
                            <a:solidFill>
                              <a:srgbClr val="838686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m:rPr>
                            <m:sty m:val="b"/>
                          </m:rPr>
                          <a:rPr xmlns:a="http://schemas.openxmlformats.org/drawingml/2006/main" sz="5600" i="1">
                            <a:solidFill>
                              <a:srgbClr val="007FFF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5600" i="1">
                                <a:solidFill>
                                  <a:srgbClr val="8386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</m:m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grpSp>
        <p:nvGrpSpPr>
          <p:cNvPr id="1170" name="Using A&lt;0 (antiferromagnetic exchange) in micromagnetics is not justified."/>
          <p:cNvGrpSpPr/>
          <p:nvPr/>
        </p:nvGrpSpPr>
        <p:grpSpPr>
          <a:xfrm>
            <a:off x="16193087" y="2366439"/>
            <a:ext cx="6485448" cy="2185643"/>
            <a:chOff x="0" y="0"/>
            <a:chExt cx="6485446" cy="2185642"/>
          </a:xfrm>
        </p:grpSpPr>
        <p:sp>
          <p:nvSpPr>
            <p:cNvPr id="1169" name="Using A&lt;0 (antiferromagnetic exchange) in micromagnetics is not justified."/>
            <p:cNvSpPr txBox="1"/>
            <p:nvPr/>
          </p:nvSpPr>
          <p:spPr>
            <a:xfrm>
              <a:off x="38099" y="38099"/>
              <a:ext cx="6409248" cy="2109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spcBef>
                  <a:spcPts val="0"/>
                </a:spcBef>
                <a:defRPr sz="3500"/>
              </a:pPr>
              <a:r>
                <a:t>Using </a:t>
              </a:r>
              <a:r>
                <a:rPr i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A</a:t>
              </a:r>
              <a:r>
                <a:t>&lt;0 (antiferromagnetic exchange) in micromagnetics is not justified.</a:t>
              </a:r>
            </a:p>
          </p:txBody>
        </p:sp>
        <p:pic>
          <p:nvPicPr>
            <p:cNvPr id="1168" name="Using A&lt;0 (antiferromagnetic exchange) in micromagnetics is not justified. Using A&lt;0 (antiferromagnetic exchange) in micromagnetics is not justified." descr="Using A&lt;0 (antiferromagnetic exchange) in micromagnetics is not justified. Using A&lt;0 (antiferromagnetic exchange) in micromagnetics is not justified.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6485448" cy="2185644"/>
            </a:xfrm>
            <a:prstGeom prst="rect">
              <a:avLst/>
            </a:prstGeom>
            <a:effectLst/>
          </p:spPr>
        </p:pic>
      </p:grpSp>
      <p:pic>
        <p:nvPicPr>
          <p:cNvPr id="1171" name="Oval Oval" descr="Oval Oval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67070" y="7648840"/>
            <a:ext cx="2874066" cy="1404285"/>
          </a:xfrm>
          <a:prstGeom prst="rect">
            <a:avLst/>
          </a:prstGeom>
        </p:spPr>
      </p:pic>
      <p:sp>
        <p:nvSpPr>
          <p:cNvPr id="1173" name="just a convention"/>
          <p:cNvSpPr txBox="1"/>
          <p:nvPr/>
        </p:nvSpPr>
        <p:spPr>
          <a:xfrm>
            <a:off x="5338390" y="7590844"/>
            <a:ext cx="307924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just a convention</a:t>
            </a:r>
          </a:p>
        </p:txBody>
      </p:sp>
      <p:sp>
        <p:nvSpPr>
          <p:cNvPr id="1174" name="Equation"/>
          <p:cNvSpPr txBox="1"/>
          <p:nvPr/>
        </p:nvSpPr>
        <p:spPr>
          <a:xfrm>
            <a:off x="6602250" y="5544483"/>
            <a:ext cx="6942871" cy="8908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38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b"/>
                        </m:rPr>
                        <a:rPr xmlns:a="http://schemas.openxmlformats.org/drawingml/2006/main" sz="38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8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e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limUpp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xmlns:a="http://schemas.openxmlformats.org/drawingml/2006/main" sz="38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limUpp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lim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xmlns:a="http://schemas.openxmlformats.org/drawingml/2006/main" sz="38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limUpp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lim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</m:d>
                </m:oMath>
              </m:oMathPara>
            </a14:m>
            <a:endParaRPr sz="3800">
              <a:solidFill>
                <a:srgbClr val="838787"/>
              </a:solidFill>
            </a:endParaRPr>
          </a:p>
        </p:txBody>
      </p:sp>
      <p:sp>
        <p:nvSpPr>
          <p:cNvPr id="1175" name="vector Laplacian"/>
          <p:cNvSpPr txBox="1"/>
          <p:nvPr/>
        </p:nvSpPr>
        <p:spPr>
          <a:xfrm>
            <a:off x="6924616" y="4918969"/>
            <a:ext cx="29672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vector Laplacian</a:t>
            </a:r>
          </a:p>
        </p:txBody>
      </p:sp>
      <p:pic>
        <p:nvPicPr>
          <p:cNvPr id="1176" name="exchange.mp4" descr="exchange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080172" y="9050537"/>
            <a:ext cx="22223656" cy="4831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1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7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17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7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18607" y="8497016"/>
            <a:ext cx="2203620" cy="540315"/>
          </a:xfrm>
          <a:prstGeom prst="rect">
            <a:avLst/>
          </a:prstGeom>
        </p:spPr>
      </p:pic>
      <p:sp>
        <p:nvSpPr>
          <p:cNvPr id="1180" name="Aligns neighbouring magnetic moments (in m) perpendicular to each other and perpendicular to D."/>
          <p:cNvSpPr txBox="1"/>
          <p:nvPr/>
        </p:nvSpPr>
        <p:spPr>
          <a:xfrm>
            <a:off x="826348" y="3674336"/>
            <a:ext cx="11716199" cy="2945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Aligns neighbouring magnetic moments (in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) perpendicular to each other and perpendicular to </a:t>
            </a:r>
            <a:r>
              <a:rPr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D</a:t>
            </a:r>
            <a:r>
              <a:t>.</a:t>
            </a:r>
          </a:p>
        </p:txBody>
      </p:sp>
      <p:sp>
        <p:nvSpPr>
          <p:cNvPr id="1181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182" name="(atomistic) Dzyaloshinskii-moriy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(atomistic) Dzyaloshinskii-moriya</a:t>
            </a:r>
          </a:p>
        </p:txBody>
      </p:sp>
      <p:pic>
        <p:nvPicPr>
          <p:cNvPr id="1183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100000">
            <a:off x="14342138" y="7093225"/>
            <a:ext cx="1399009" cy="447690"/>
          </a:xfrm>
          <a:prstGeom prst="rect">
            <a:avLst/>
          </a:prstGeom>
        </p:spPr>
      </p:pic>
      <p:pic>
        <p:nvPicPr>
          <p:cNvPr id="118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5122767">
            <a:off x="14649456" y="4291034"/>
            <a:ext cx="2271470" cy="540315"/>
          </a:xfrm>
          <a:prstGeom prst="rect">
            <a:avLst/>
          </a:prstGeom>
        </p:spPr>
      </p:pic>
      <p:sp>
        <p:nvSpPr>
          <p:cNvPr id="1187" name="Circle"/>
          <p:cNvSpPr/>
          <p:nvPr/>
        </p:nvSpPr>
        <p:spPr>
          <a:xfrm>
            <a:off x="15479039" y="5177204"/>
            <a:ext cx="1271355" cy="1271356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188" name="S1"/>
          <p:cNvSpPr txBox="1"/>
          <p:nvPr/>
        </p:nvSpPr>
        <p:spPr>
          <a:xfrm>
            <a:off x="15712865" y="3827502"/>
            <a:ext cx="829102" cy="6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pic>
        <p:nvPicPr>
          <p:cNvPr id="118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233427">
            <a:off x="17377707" y="4477761"/>
            <a:ext cx="2369533" cy="540315"/>
          </a:xfrm>
          <a:prstGeom prst="rect">
            <a:avLst/>
          </a:prstGeom>
        </p:spPr>
      </p:pic>
      <p:sp>
        <p:nvSpPr>
          <p:cNvPr id="1191" name="Circle"/>
          <p:cNvSpPr/>
          <p:nvPr/>
        </p:nvSpPr>
        <p:spPr>
          <a:xfrm>
            <a:off x="17310275" y="5177205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192" name="S2"/>
          <p:cNvSpPr txBox="1"/>
          <p:nvPr/>
        </p:nvSpPr>
        <p:spPr>
          <a:xfrm>
            <a:off x="18785524" y="4135261"/>
            <a:ext cx="829102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pic>
        <p:nvPicPr>
          <p:cNvPr id="1193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12553244" y="7259656"/>
            <a:ext cx="2155947" cy="540316"/>
          </a:xfrm>
          <a:prstGeom prst="rect">
            <a:avLst/>
          </a:prstGeom>
        </p:spPr>
      </p:pic>
      <p:sp>
        <p:nvSpPr>
          <p:cNvPr id="1195" name="Circle"/>
          <p:cNvSpPr/>
          <p:nvPr/>
        </p:nvSpPr>
        <p:spPr>
          <a:xfrm>
            <a:off x="12995166" y="8131496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196" name="S1"/>
          <p:cNvSpPr txBox="1"/>
          <p:nvPr/>
        </p:nvSpPr>
        <p:spPr>
          <a:xfrm>
            <a:off x="13702622" y="6986889"/>
            <a:ext cx="829101" cy="6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sp>
        <p:nvSpPr>
          <p:cNvPr id="1197" name="Circle"/>
          <p:cNvSpPr/>
          <p:nvPr/>
        </p:nvSpPr>
        <p:spPr>
          <a:xfrm>
            <a:off x="14724160" y="8131496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198" name="S2"/>
          <p:cNvSpPr txBox="1"/>
          <p:nvPr/>
        </p:nvSpPr>
        <p:spPr>
          <a:xfrm>
            <a:off x="15980345" y="8275739"/>
            <a:ext cx="829101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pic>
        <p:nvPicPr>
          <p:cNvPr id="1199" name="Circle Circle" descr="Circle Circ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046957" y="8460420"/>
            <a:ext cx="625760" cy="625760"/>
          </a:xfrm>
          <a:prstGeom prst="rect">
            <a:avLst/>
          </a:prstGeom>
        </p:spPr>
      </p:pic>
      <p:grpSp>
        <p:nvGrpSpPr>
          <p:cNvPr id="1203" name="Circle"/>
          <p:cNvGrpSpPr/>
          <p:nvPr/>
        </p:nvGrpSpPr>
        <p:grpSpPr>
          <a:xfrm>
            <a:off x="15262510" y="8675972"/>
            <a:ext cx="194654" cy="194654"/>
            <a:chOff x="0" y="0"/>
            <a:chExt cx="194653" cy="194653"/>
          </a:xfrm>
        </p:grpSpPr>
        <p:sp>
          <p:nvSpPr>
            <p:cNvPr id="1202" name="Circle"/>
            <p:cNvSpPr/>
            <p:nvPr/>
          </p:nvSpPr>
          <p:spPr>
            <a:xfrm>
              <a:off x="50800" y="50800"/>
              <a:ext cx="93054" cy="930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1201" name="Circle Circle" descr="Circle Circl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94654" cy="194654"/>
            </a:xfrm>
            <a:prstGeom prst="rect">
              <a:avLst/>
            </a:prstGeom>
            <a:effectLst/>
          </p:spPr>
        </p:pic>
      </p:grpSp>
      <p:pic>
        <p:nvPicPr>
          <p:cNvPr id="1204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18640534" y="7259656"/>
            <a:ext cx="2155947" cy="540316"/>
          </a:xfrm>
          <a:prstGeom prst="rect">
            <a:avLst/>
          </a:prstGeom>
        </p:spPr>
      </p:pic>
      <p:sp>
        <p:nvSpPr>
          <p:cNvPr id="1206" name="Circle"/>
          <p:cNvSpPr/>
          <p:nvPr/>
        </p:nvSpPr>
        <p:spPr>
          <a:xfrm>
            <a:off x="19082456" y="8131496"/>
            <a:ext cx="1271356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07" name="S1"/>
          <p:cNvSpPr txBox="1"/>
          <p:nvPr/>
        </p:nvSpPr>
        <p:spPr>
          <a:xfrm>
            <a:off x="19817928" y="6986889"/>
            <a:ext cx="829101" cy="6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sp>
        <p:nvSpPr>
          <p:cNvPr id="1208" name="Circle"/>
          <p:cNvSpPr/>
          <p:nvPr/>
        </p:nvSpPr>
        <p:spPr>
          <a:xfrm>
            <a:off x="20811450" y="8131496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09" name="S2"/>
          <p:cNvSpPr txBox="1"/>
          <p:nvPr/>
        </p:nvSpPr>
        <p:spPr>
          <a:xfrm>
            <a:off x="22425606" y="7717749"/>
            <a:ext cx="829101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pic>
        <p:nvPicPr>
          <p:cNvPr id="121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700000">
            <a:off x="18163016" y="7132579"/>
            <a:ext cx="1399010" cy="447690"/>
          </a:xfrm>
          <a:prstGeom prst="rect">
            <a:avLst/>
          </a:prstGeom>
        </p:spPr>
      </p:pic>
      <p:pic>
        <p:nvPicPr>
          <p:cNvPr id="1212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183730" y="9840215"/>
            <a:ext cx="2694172" cy="540315"/>
          </a:xfrm>
          <a:prstGeom prst="rect">
            <a:avLst/>
          </a:prstGeom>
        </p:spPr>
      </p:pic>
      <p:sp>
        <p:nvSpPr>
          <p:cNvPr id="1214" name="D"/>
          <p:cNvSpPr txBox="1"/>
          <p:nvPr/>
        </p:nvSpPr>
        <p:spPr>
          <a:xfrm>
            <a:off x="14798529" y="9337160"/>
            <a:ext cx="579721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215" name="Equation"/>
          <p:cNvSpPr txBox="1"/>
          <p:nvPr/>
        </p:nvSpPr>
        <p:spPr>
          <a:xfrm>
            <a:off x="3258794" y="7119554"/>
            <a:ext cx="6208040" cy="9286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dmi</m:t>
                      </m:r>
                    </m:sup>
                  </m:sSubSup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±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AD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×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grpSp>
        <p:nvGrpSpPr>
          <p:cNvPr id="1218" name="Be careful about the sign. There is no clear convention."/>
          <p:cNvGrpSpPr/>
          <p:nvPr/>
        </p:nvGrpSpPr>
        <p:grpSpPr>
          <a:xfrm>
            <a:off x="3143710" y="8205080"/>
            <a:ext cx="6577713" cy="1805144"/>
            <a:chOff x="0" y="0"/>
            <a:chExt cx="6577711" cy="1805142"/>
          </a:xfrm>
        </p:grpSpPr>
        <p:sp>
          <p:nvSpPr>
            <p:cNvPr id="1217" name="Be careful about the sign. There is no clear convention."/>
            <p:cNvSpPr txBox="1"/>
            <p:nvPr/>
          </p:nvSpPr>
          <p:spPr>
            <a:xfrm>
              <a:off x="38099" y="38099"/>
              <a:ext cx="6501513" cy="1728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spcBef>
                  <a:spcPts val="0"/>
                </a:spcBef>
                <a:defRPr sz="3500"/>
              </a:lvl1pPr>
            </a:lstStyle>
            <a:p>
              <a:pPr/>
              <a:r>
                <a:t>Be careful about the sign. There is no clear convention.</a:t>
              </a:r>
            </a:p>
          </p:txBody>
        </p:sp>
        <p:pic>
          <p:nvPicPr>
            <p:cNvPr id="1216" name="Be careful about the sign. There is no clear convention. Be careful about the sign. There is no clear convention." descr="Be careful about the sign. There is no clear convention. Be careful about the sign. There is no clear convention.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-1"/>
              <a:ext cx="6577713" cy="1805144"/>
            </a:xfrm>
            <a:prstGeom prst="rect">
              <a:avLst/>
            </a:prstGeom>
            <a:effectLst/>
          </p:spPr>
        </p:pic>
      </p:grpSp>
      <p:pic>
        <p:nvPicPr>
          <p:cNvPr id="1219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5589649" y="7796551"/>
            <a:ext cx="459411" cy="447690"/>
          </a:xfrm>
          <a:prstGeom prst="rect">
            <a:avLst/>
          </a:prstGeom>
        </p:spPr>
      </p:pic>
      <p:pic>
        <p:nvPicPr>
          <p:cNvPr id="1221" name="Circle Circle" descr="Circle Circl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239803" y="9670753"/>
            <a:ext cx="625760" cy="625760"/>
          </a:xfrm>
          <a:prstGeom prst="rect">
            <a:avLst/>
          </a:prstGeom>
        </p:spPr>
      </p:pic>
      <p:grpSp>
        <p:nvGrpSpPr>
          <p:cNvPr id="1225" name="Circle"/>
          <p:cNvGrpSpPr/>
          <p:nvPr/>
        </p:nvGrpSpPr>
        <p:grpSpPr>
          <a:xfrm>
            <a:off x="20455356" y="9886305"/>
            <a:ext cx="194654" cy="194655"/>
            <a:chOff x="0" y="0"/>
            <a:chExt cx="194653" cy="194653"/>
          </a:xfrm>
        </p:grpSpPr>
        <p:sp>
          <p:nvSpPr>
            <p:cNvPr id="1224" name="Circle"/>
            <p:cNvSpPr/>
            <p:nvPr/>
          </p:nvSpPr>
          <p:spPr>
            <a:xfrm>
              <a:off x="50800" y="50800"/>
              <a:ext cx="93054" cy="930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1223" name="Circle Circle" descr="Circle Circ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194654" cy="194654"/>
            </a:xfrm>
            <a:prstGeom prst="rect">
              <a:avLst/>
            </a:prstGeom>
            <a:effectLst/>
          </p:spPr>
        </p:pic>
      </p:grpSp>
      <p:sp>
        <p:nvSpPr>
          <p:cNvPr id="1226" name="D"/>
          <p:cNvSpPr txBox="1"/>
          <p:nvPr/>
        </p:nvSpPr>
        <p:spPr>
          <a:xfrm>
            <a:off x="20986573" y="9613976"/>
            <a:ext cx="579721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227" name="T (O), bulk"/>
          <p:cNvSpPr txBox="1"/>
          <p:nvPr/>
        </p:nvSpPr>
        <p:spPr>
          <a:xfrm>
            <a:off x="13531888" y="10479506"/>
            <a:ext cx="235055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T (O), bulk</a:t>
            </a:r>
          </a:p>
        </p:txBody>
      </p:sp>
      <p:sp>
        <p:nvSpPr>
          <p:cNvPr id="1228" name="Cnv interfacial"/>
          <p:cNvSpPr txBox="1"/>
          <p:nvPr/>
        </p:nvSpPr>
        <p:spPr>
          <a:xfrm>
            <a:off x="19264312" y="10416006"/>
            <a:ext cx="3016403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/>
            </a:pP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C</a:t>
            </a:r>
            <a:r>
              <a:rPr baseline="-5999" i="1">
                <a:latin typeface="Avenir Next Regular"/>
                <a:ea typeface="Avenir Next Regular"/>
                <a:cs typeface="Avenir Next Regular"/>
                <a:sym typeface="Avenir Next Regular"/>
              </a:rPr>
              <a:t>nv</a:t>
            </a:r>
            <a:r>
              <a:t> interfacial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dmi-t.mp4" descr="dmi-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62000" y="8953424"/>
            <a:ext cx="22860000" cy="4969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Aligns neighbouring magnetic moments (in m) perpendicular to each other.…"/>
          <p:cNvSpPr txBox="1"/>
          <p:nvPr/>
        </p:nvSpPr>
        <p:spPr>
          <a:xfrm>
            <a:off x="826348" y="3331990"/>
            <a:ext cx="11716199" cy="294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Aligns neighbouring magnetic moments (in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) perpendicular to each other.</a:t>
            </a:r>
          </a:p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Parameter: </a:t>
            </a:r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D </a:t>
            </a:r>
            <a:r>
              <a:t>(J/m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1232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233" name="Dzyaloshinskii-moriya (T, o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Dzyaloshinskii-moriya (T, o)</a:t>
            </a:r>
          </a:p>
        </p:txBody>
      </p:sp>
      <p:pic>
        <p:nvPicPr>
          <p:cNvPr id="1234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100000">
            <a:off x="14802297" y="5945218"/>
            <a:ext cx="1399010" cy="447690"/>
          </a:xfrm>
          <a:prstGeom prst="rect">
            <a:avLst/>
          </a:prstGeom>
        </p:spPr>
      </p:pic>
      <p:pic>
        <p:nvPicPr>
          <p:cNvPr id="1236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5122767">
            <a:off x="15109616" y="2556522"/>
            <a:ext cx="2271470" cy="540315"/>
          </a:xfrm>
          <a:prstGeom prst="rect">
            <a:avLst/>
          </a:prstGeom>
        </p:spPr>
      </p:pic>
      <p:sp>
        <p:nvSpPr>
          <p:cNvPr id="1238" name="Circle"/>
          <p:cNvSpPr/>
          <p:nvPr/>
        </p:nvSpPr>
        <p:spPr>
          <a:xfrm>
            <a:off x="15939199" y="3442692"/>
            <a:ext cx="1271355" cy="1271356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39" name="m1"/>
          <p:cNvSpPr txBox="1"/>
          <p:nvPr/>
        </p:nvSpPr>
        <p:spPr>
          <a:xfrm>
            <a:off x="16160326" y="1936567"/>
            <a:ext cx="829102" cy="6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pic>
        <p:nvPicPr>
          <p:cNvPr id="124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8233427">
            <a:off x="17837866" y="2743249"/>
            <a:ext cx="2369533" cy="540316"/>
          </a:xfrm>
          <a:prstGeom prst="rect">
            <a:avLst/>
          </a:prstGeom>
        </p:spPr>
      </p:pic>
      <p:sp>
        <p:nvSpPr>
          <p:cNvPr id="1242" name="Circle"/>
          <p:cNvSpPr/>
          <p:nvPr/>
        </p:nvSpPr>
        <p:spPr>
          <a:xfrm>
            <a:off x="17770434" y="3442693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43" name="m2"/>
          <p:cNvSpPr txBox="1"/>
          <p:nvPr/>
        </p:nvSpPr>
        <p:spPr>
          <a:xfrm>
            <a:off x="19245684" y="2400749"/>
            <a:ext cx="829101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pic>
        <p:nvPicPr>
          <p:cNvPr id="1244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18033" y="5074340"/>
            <a:ext cx="2694172" cy="540315"/>
          </a:xfrm>
          <a:prstGeom prst="rect">
            <a:avLst/>
          </a:prstGeom>
        </p:spPr>
      </p:pic>
      <p:sp>
        <p:nvSpPr>
          <p:cNvPr id="1246" name="D=Dr12"/>
          <p:cNvSpPr txBox="1"/>
          <p:nvPr/>
        </p:nvSpPr>
        <p:spPr>
          <a:xfrm>
            <a:off x="16605952" y="4560735"/>
            <a:ext cx="2046696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</a:t>
            </a:r>
            <a:r>
              <a:rPr>
                <a:solidFill>
                  <a:srgbClr val="838787"/>
                </a:solidFill>
              </a:rPr>
              <a:t>=</a:t>
            </a:r>
            <a:r>
              <a:rPr b="0" i="1"/>
              <a:t>D</a:t>
            </a:r>
            <a:r>
              <a:rPr>
                <a:solidFill>
                  <a:srgbClr val="838787"/>
                </a:solidFill>
              </a:rPr>
              <a:t>r</a:t>
            </a:r>
            <a:r>
              <a:rPr b="0" baseline="-5999" i="1">
                <a:solidFill>
                  <a:srgbClr val="838787"/>
                </a:solidFill>
              </a:rPr>
              <a:t>12</a:t>
            </a:r>
          </a:p>
        </p:txBody>
      </p:sp>
      <p:grpSp>
        <p:nvGrpSpPr>
          <p:cNvPr id="1258" name="Group"/>
          <p:cNvGrpSpPr/>
          <p:nvPr/>
        </p:nvGrpSpPr>
        <p:grpSpPr>
          <a:xfrm>
            <a:off x="13455326" y="5303833"/>
            <a:ext cx="3814280" cy="2951011"/>
            <a:chOff x="0" y="-69850"/>
            <a:chExt cx="3814279" cy="2951009"/>
          </a:xfrm>
        </p:grpSpPr>
        <p:pic>
          <p:nvPicPr>
            <p:cNvPr id="1247" name="Line Line" descr="Line 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16200000">
              <a:off x="-441923" y="737965"/>
              <a:ext cx="2155947" cy="540316"/>
            </a:xfrm>
            <a:prstGeom prst="rect">
              <a:avLst/>
            </a:prstGeom>
            <a:effectLst/>
          </p:spPr>
        </p:pic>
        <p:sp>
          <p:nvSpPr>
            <p:cNvPr id="1249" name="Circle"/>
            <p:cNvSpPr/>
            <p:nvPr/>
          </p:nvSpPr>
          <p:spPr>
            <a:xfrm>
              <a:off x="0" y="1609805"/>
              <a:ext cx="1271355" cy="127135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250" name="m1"/>
            <p:cNvSpPr txBox="1"/>
            <p:nvPr/>
          </p:nvSpPr>
          <p:spPr>
            <a:xfrm>
              <a:off x="735471" y="264977"/>
              <a:ext cx="829101" cy="646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1</a:t>
              </a:r>
            </a:p>
          </p:txBody>
        </p:sp>
        <p:sp>
          <p:nvSpPr>
            <p:cNvPr id="1251" name="Circle"/>
            <p:cNvSpPr/>
            <p:nvPr/>
          </p:nvSpPr>
          <p:spPr>
            <a:xfrm>
              <a:off x="1728994" y="1609805"/>
              <a:ext cx="1271355" cy="127135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252" name="m2"/>
            <p:cNvSpPr txBox="1"/>
            <p:nvPr/>
          </p:nvSpPr>
          <p:spPr>
            <a:xfrm>
              <a:off x="2985179" y="1754047"/>
              <a:ext cx="829101" cy="739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2</a:t>
              </a:r>
            </a:p>
          </p:txBody>
        </p:sp>
        <p:pic>
          <p:nvPicPr>
            <p:cNvPr id="1253" name="Circle Circle" descr="Circle Circ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051790" y="1938728"/>
              <a:ext cx="625761" cy="625761"/>
            </a:xfrm>
            <a:prstGeom prst="rect">
              <a:avLst/>
            </a:prstGeom>
            <a:effectLst/>
          </p:spPr>
        </p:pic>
        <p:grpSp>
          <p:nvGrpSpPr>
            <p:cNvPr id="1257" name="Circle"/>
            <p:cNvGrpSpPr/>
            <p:nvPr/>
          </p:nvGrpSpPr>
          <p:grpSpPr>
            <a:xfrm>
              <a:off x="2267344" y="2154281"/>
              <a:ext cx="194654" cy="194654"/>
              <a:chOff x="0" y="0"/>
              <a:chExt cx="194653" cy="194653"/>
            </a:xfrm>
          </p:grpSpPr>
          <p:sp>
            <p:nvSpPr>
              <p:cNvPr id="1256" name="Circle"/>
              <p:cNvSpPr/>
              <p:nvPr/>
            </p:nvSpPr>
            <p:spPr>
              <a:xfrm>
                <a:off x="50800" y="50800"/>
                <a:ext cx="93054" cy="9305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pic>
            <p:nvPicPr>
              <p:cNvPr id="1255" name="Circle Circle" descr="Circle Circl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194654" cy="194654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1259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19100694" y="6111649"/>
            <a:ext cx="2155947" cy="540315"/>
          </a:xfrm>
          <a:prstGeom prst="rect">
            <a:avLst/>
          </a:prstGeom>
        </p:spPr>
      </p:pic>
      <p:sp>
        <p:nvSpPr>
          <p:cNvPr id="1261" name="Circle"/>
          <p:cNvSpPr/>
          <p:nvPr/>
        </p:nvSpPr>
        <p:spPr>
          <a:xfrm>
            <a:off x="19542616" y="6983489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62" name="m1"/>
          <p:cNvSpPr txBox="1"/>
          <p:nvPr/>
        </p:nvSpPr>
        <p:spPr>
          <a:xfrm>
            <a:off x="20278087" y="5638660"/>
            <a:ext cx="829102" cy="64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sp>
        <p:nvSpPr>
          <p:cNvPr id="1263" name="Circle"/>
          <p:cNvSpPr/>
          <p:nvPr/>
        </p:nvSpPr>
        <p:spPr>
          <a:xfrm>
            <a:off x="21271610" y="6983489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64" name="m2"/>
          <p:cNvSpPr txBox="1"/>
          <p:nvPr/>
        </p:nvSpPr>
        <p:spPr>
          <a:xfrm>
            <a:off x="22527795" y="7147571"/>
            <a:ext cx="829101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pic>
        <p:nvPicPr>
          <p:cNvPr id="1265" name="Circle Circle" descr="Circle Circl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594407" y="7312412"/>
            <a:ext cx="625760" cy="625761"/>
          </a:xfrm>
          <a:prstGeom prst="rect">
            <a:avLst/>
          </a:prstGeom>
        </p:spPr>
      </p:pic>
      <p:pic>
        <p:nvPicPr>
          <p:cNvPr id="1267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900000">
            <a:off x="21540699" y="7568365"/>
            <a:ext cx="733176" cy="101601"/>
          </a:xfrm>
          <a:prstGeom prst="rect">
            <a:avLst/>
          </a:prstGeom>
        </p:spPr>
      </p:pic>
      <p:pic>
        <p:nvPicPr>
          <p:cNvPr id="1269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700000">
            <a:off x="21540699" y="7574492"/>
            <a:ext cx="733176" cy="101601"/>
          </a:xfrm>
          <a:prstGeom prst="rect">
            <a:avLst/>
          </a:prstGeom>
        </p:spPr>
      </p:pic>
      <p:sp>
        <p:nvSpPr>
          <p:cNvPr id="1271" name="D&gt;0"/>
          <p:cNvSpPr txBox="1"/>
          <p:nvPr/>
        </p:nvSpPr>
        <p:spPr>
          <a:xfrm>
            <a:off x="15694927" y="5792012"/>
            <a:ext cx="2046696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0" i="1"/>
              <a:t>D</a:t>
            </a:r>
            <a:r>
              <a:rPr b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&gt;0</a:t>
            </a:r>
          </a:p>
        </p:txBody>
      </p:sp>
      <p:pic>
        <p:nvPicPr>
          <p:cNvPr id="127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700000">
            <a:off x="18623176" y="5984572"/>
            <a:ext cx="1399009" cy="447690"/>
          </a:xfrm>
          <a:prstGeom prst="rect">
            <a:avLst/>
          </a:prstGeom>
        </p:spPr>
      </p:pic>
      <p:sp>
        <p:nvSpPr>
          <p:cNvPr id="1274" name="D&gt;0"/>
          <p:cNvSpPr txBox="1"/>
          <p:nvPr/>
        </p:nvSpPr>
        <p:spPr>
          <a:xfrm>
            <a:off x="17908911" y="5773114"/>
            <a:ext cx="2046696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0" i="1"/>
              <a:t>D</a:t>
            </a:r>
            <a:r>
              <a:rPr b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&gt;0</a:t>
            </a:r>
          </a:p>
        </p:txBody>
      </p:sp>
      <p:pic>
        <p:nvPicPr>
          <p:cNvPr id="1275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643889" y="8692207"/>
            <a:ext cx="2694172" cy="540316"/>
          </a:xfrm>
          <a:prstGeom prst="rect">
            <a:avLst/>
          </a:prstGeom>
        </p:spPr>
      </p:pic>
      <p:sp>
        <p:nvSpPr>
          <p:cNvPr id="1277" name="D"/>
          <p:cNvSpPr txBox="1"/>
          <p:nvPr/>
        </p:nvSpPr>
        <p:spPr>
          <a:xfrm>
            <a:off x="15258688" y="8189152"/>
            <a:ext cx="579722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</a:t>
            </a:r>
          </a:p>
        </p:txBody>
      </p:sp>
      <p:pic>
        <p:nvPicPr>
          <p:cNvPr id="1278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19691511" y="8602697"/>
            <a:ext cx="2694172" cy="540316"/>
          </a:xfrm>
          <a:prstGeom prst="rect">
            <a:avLst/>
          </a:prstGeom>
        </p:spPr>
      </p:pic>
      <p:sp>
        <p:nvSpPr>
          <p:cNvPr id="1280" name="D"/>
          <p:cNvSpPr txBox="1"/>
          <p:nvPr/>
        </p:nvSpPr>
        <p:spPr>
          <a:xfrm>
            <a:off x="20311913" y="8232239"/>
            <a:ext cx="579721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281" name="Equation"/>
          <p:cNvSpPr txBox="1"/>
          <p:nvPr/>
        </p:nvSpPr>
        <p:spPr>
          <a:xfrm>
            <a:off x="1344173" y="6234848"/>
            <a:ext cx="6858231" cy="664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dmi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±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AD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∇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282" name="Equation"/>
          <p:cNvSpPr txBox="1"/>
          <p:nvPr/>
        </p:nvSpPr>
        <p:spPr>
          <a:xfrm>
            <a:off x="9058793" y="6083371"/>
            <a:ext cx="2148923" cy="8908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38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b"/>
                        </m:rPr>
                        <a:rPr xmlns:a="http://schemas.openxmlformats.org/drawingml/2006/main" sz="38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8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8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e>
                  </m:d>
                </m:oMath>
              </m:oMathPara>
            </a14:m>
            <a:endParaRPr sz="3800">
              <a:solidFill>
                <a:srgbClr val="838787"/>
              </a:solidFill>
            </a:endParaRPr>
          </a:p>
        </p:txBody>
      </p:sp>
      <p:grpSp>
        <p:nvGrpSpPr>
          <p:cNvPr id="1285" name="Be careful about the sign of D. There is no clear convention."/>
          <p:cNvGrpSpPr/>
          <p:nvPr/>
        </p:nvGrpSpPr>
        <p:grpSpPr>
          <a:xfrm>
            <a:off x="1159682" y="7236948"/>
            <a:ext cx="6577713" cy="1805143"/>
            <a:chOff x="0" y="0"/>
            <a:chExt cx="6577711" cy="1805142"/>
          </a:xfrm>
        </p:grpSpPr>
        <p:sp>
          <p:nvSpPr>
            <p:cNvPr id="1284" name="Be careful about the sign of D. There is no clear convention."/>
            <p:cNvSpPr txBox="1"/>
            <p:nvPr/>
          </p:nvSpPr>
          <p:spPr>
            <a:xfrm>
              <a:off x="38099" y="38099"/>
              <a:ext cx="6501513" cy="1728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spcBef>
                  <a:spcPts val="0"/>
                </a:spcBef>
                <a:defRPr sz="3500"/>
              </a:pPr>
              <a:r>
                <a:t>Be careful about the sign of </a:t>
              </a:r>
              <a:r>
                <a:rPr i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D</a:t>
              </a:r>
              <a:r>
                <a:t>. There is no clear convention.</a:t>
              </a:r>
            </a:p>
          </p:txBody>
        </p:sp>
        <p:pic>
          <p:nvPicPr>
            <p:cNvPr id="1283" name="Be careful about the sign of D. There is no clear convention. Be careful about the sign of D. There is no clear convention." descr="Be careful about the sign of D. There is no clear convention. Be careful about the sign of D. There is no clear convention.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" y="-1"/>
              <a:ext cx="6577713" cy="1805144"/>
            </a:xfrm>
            <a:prstGeom prst="rect">
              <a:avLst/>
            </a:prstGeom>
            <a:effectLst/>
          </p:spPr>
        </p:pic>
      </p:grpSp>
      <p:pic>
        <p:nvPicPr>
          <p:cNvPr id="1286" name="Line Line" descr="Line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6200000">
            <a:off x="3605621" y="6828418"/>
            <a:ext cx="459411" cy="447690"/>
          </a:xfrm>
          <a:prstGeom prst="rect">
            <a:avLst/>
          </a:prstGeom>
        </p:spPr>
      </p:pic>
      <p:sp>
        <p:nvSpPr>
          <p:cNvPr id="1288" name="Rectangle"/>
          <p:cNvSpPr/>
          <p:nvPr/>
        </p:nvSpPr>
        <p:spPr>
          <a:xfrm>
            <a:off x="5197709" y="9107524"/>
            <a:ext cx="2016434" cy="12489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1289" name="Line Line" descr="Line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293828" y="9402904"/>
            <a:ext cx="1894570" cy="540315"/>
          </a:xfrm>
          <a:prstGeom prst="rect">
            <a:avLst/>
          </a:prstGeom>
        </p:spPr>
      </p:pic>
      <p:sp>
        <p:nvSpPr>
          <p:cNvPr id="1291" name="D"/>
          <p:cNvSpPr txBox="1"/>
          <p:nvPr/>
        </p:nvSpPr>
        <p:spPr>
          <a:xfrm>
            <a:off x="6211123" y="9702412"/>
            <a:ext cx="569496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12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3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23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23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dmi-cnv.mp4" descr="dmi-cnv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76397" y="9088152"/>
            <a:ext cx="22031206" cy="4789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4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09280" y="7410640"/>
            <a:ext cx="2117071" cy="540315"/>
          </a:xfrm>
          <a:prstGeom prst="rect">
            <a:avLst/>
          </a:prstGeom>
        </p:spPr>
      </p:pic>
      <p:sp>
        <p:nvSpPr>
          <p:cNvPr id="1296" name="Aligns neighbouring magnetic moments (in m) perpendicular to each other.…"/>
          <p:cNvSpPr txBox="1"/>
          <p:nvPr/>
        </p:nvSpPr>
        <p:spPr>
          <a:xfrm>
            <a:off x="826348" y="3331990"/>
            <a:ext cx="11716199" cy="294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Aligns neighbouring magnetic moments (in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) perpendicular to each other.</a:t>
            </a:r>
          </a:p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Parameter: </a:t>
            </a:r>
            <a:r>
              <a:rPr i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D </a:t>
            </a:r>
            <a:r>
              <a:t>(J/m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1297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298" name="Dzyaloshinskii-moriya (Cnv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85165">
              <a:spcBef>
                <a:spcPts val="3200"/>
              </a:spcBef>
              <a:defRPr sz="7221"/>
            </a:pPr>
            <a:r>
              <a:t>Dzyaloshinskii-moriya (C</a:t>
            </a:r>
            <a:r>
              <a:rPr baseline="-5999"/>
              <a:t>nv</a:t>
            </a:r>
            <a:r>
              <a:t>)</a:t>
            </a:r>
          </a:p>
        </p:txBody>
      </p:sp>
      <p:pic>
        <p:nvPicPr>
          <p:cNvPr id="1299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8100000">
            <a:off x="14802297" y="5945218"/>
            <a:ext cx="1399010" cy="447690"/>
          </a:xfrm>
          <a:prstGeom prst="rect">
            <a:avLst/>
          </a:prstGeom>
        </p:spPr>
      </p:pic>
      <p:pic>
        <p:nvPicPr>
          <p:cNvPr id="1301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5122767">
            <a:off x="15007473" y="2829222"/>
            <a:ext cx="2271470" cy="540315"/>
          </a:xfrm>
          <a:prstGeom prst="rect">
            <a:avLst/>
          </a:prstGeom>
        </p:spPr>
      </p:pic>
      <p:sp>
        <p:nvSpPr>
          <p:cNvPr id="1303" name="Circle"/>
          <p:cNvSpPr/>
          <p:nvPr/>
        </p:nvSpPr>
        <p:spPr>
          <a:xfrm>
            <a:off x="15837056" y="3715392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304" name="m1"/>
          <p:cNvSpPr txBox="1"/>
          <p:nvPr/>
        </p:nvSpPr>
        <p:spPr>
          <a:xfrm>
            <a:off x="16058184" y="2209267"/>
            <a:ext cx="829101" cy="6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pic>
        <p:nvPicPr>
          <p:cNvPr id="1305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233427">
            <a:off x="17764057" y="3015949"/>
            <a:ext cx="2369533" cy="540315"/>
          </a:xfrm>
          <a:prstGeom prst="rect">
            <a:avLst/>
          </a:prstGeom>
        </p:spPr>
      </p:pic>
      <p:sp>
        <p:nvSpPr>
          <p:cNvPr id="1307" name="Circle"/>
          <p:cNvSpPr/>
          <p:nvPr/>
        </p:nvSpPr>
        <p:spPr>
          <a:xfrm>
            <a:off x="17696625" y="3715392"/>
            <a:ext cx="1271355" cy="1271356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308" name="m2"/>
          <p:cNvSpPr txBox="1"/>
          <p:nvPr/>
        </p:nvSpPr>
        <p:spPr>
          <a:xfrm>
            <a:off x="19171874" y="2673449"/>
            <a:ext cx="829102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sp>
        <p:nvSpPr>
          <p:cNvPr id="1309" name="D=D(r12 x z)"/>
          <p:cNvSpPr txBox="1"/>
          <p:nvPr/>
        </p:nvSpPr>
        <p:spPr>
          <a:xfrm>
            <a:off x="19748996" y="4401020"/>
            <a:ext cx="2981058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</a:t>
            </a:r>
            <a:r>
              <a:rPr>
                <a:solidFill>
                  <a:srgbClr val="838787"/>
                </a:solidFill>
              </a:rPr>
              <a:t>=</a:t>
            </a:r>
            <a:r>
              <a:rPr b="0" i="1"/>
              <a:t>D</a:t>
            </a:r>
            <a:r>
              <a:rPr b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(</a:t>
            </a:r>
            <a:r>
              <a:rPr>
                <a:solidFill>
                  <a:srgbClr val="838787"/>
                </a:solidFill>
              </a:rPr>
              <a:t>r</a:t>
            </a:r>
            <a:r>
              <a:rPr b="0" baseline="-5999" i="1">
                <a:solidFill>
                  <a:srgbClr val="838787"/>
                </a:solidFill>
              </a:rPr>
              <a:t>12 </a:t>
            </a:r>
            <a:r>
              <a:rPr b="0" i="1">
                <a:solidFill>
                  <a:srgbClr val="838787"/>
                </a:solidFill>
              </a:rPr>
              <a:t>x </a:t>
            </a:r>
            <a:r>
              <a:rPr>
                <a:solidFill>
                  <a:srgbClr val="838787"/>
                </a:solidFill>
              </a:rPr>
              <a:t>z</a:t>
            </a:r>
            <a:r>
              <a:rPr b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)</a:t>
            </a:r>
          </a:p>
        </p:txBody>
      </p:sp>
      <p:pic>
        <p:nvPicPr>
          <p:cNvPr id="1310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13013403" y="6111649"/>
            <a:ext cx="2155947" cy="540315"/>
          </a:xfrm>
          <a:prstGeom prst="rect">
            <a:avLst/>
          </a:prstGeom>
        </p:spPr>
      </p:pic>
      <p:sp>
        <p:nvSpPr>
          <p:cNvPr id="1312" name="Circle"/>
          <p:cNvSpPr/>
          <p:nvPr/>
        </p:nvSpPr>
        <p:spPr>
          <a:xfrm>
            <a:off x="13455325" y="6983489"/>
            <a:ext cx="1271356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313" name="m1"/>
          <p:cNvSpPr txBox="1"/>
          <p:nvPr/>
        </p:nvSpPr>
        <p:spPr>
          <a:xfrm>
            <a:off x="14190797" y="5638660"/>
            <a:ext cx="829101" cy="64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sp>
        <p:nvSpPr>
          <p:cNvPr id="1314" name="Circle"/>
          <p:cNvSpPr/>
          <p:nvPr/>
        </p:nvSpPr>
        <p:spPr>
          <a:xfrm>
            <a:off x="15380574" y="6983489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315" name="m2"/>
          <p:cNvSpPr txBox="1"/>
          <p:nvPr/>
        </p:nvSpPr>
        <p:spPr>
          <a:xfrm>
            <a:off x="16916351" y="6814263"/>
            <a:ext cx="829102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sp>
        <p:nvSpPr>
          <p:cNvPr id="1316" name="D&gt;0"/>
          <p:cNvSpPr txBox="1"/>
          <p:nvPr/>
        </p:nvSpPr>
        <p:spPr>
          <a:xfrm>
            <a:off x="15900311" y="5829037"/>
            <a:ext cx="2046697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0" i="1"/>
              <a:t>D</a:t>
            </a:r>
            <a:r>
              <a:rPr b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&gt;0</a:t>
            </a:r>
          </a:p>
        </p:txBody>
      </p:sp>
      <p:pic>
        <p:nvPicPr>
          <p:cNvPr id="1317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700000">
            <a:off x="18623176" y="5984572"/>
            <a:ext cx="1399009" cy="447690"/>
          </a:xfrm>
          <a:prstGeom prst="rect">
            <a:avLst/>
          </a:prstGeom>
        </p:spPr>
      </p:pic>
      <p:sp>
        <p:nvSpPr>
          <p:cNvPr id="1319" name="D&gt;0"/>
          <p:cNvSpPr txBox="1"/>
          <p:nvPr/>
        </p:nvSpPr>
        <p:spPr>
          <a:xfrm>
            <a:off x="17908911" y="5773114"/>
            <a:ext cx="2046696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0" i="1"/>
              <a:t>D</a:t>
            </a:r>
            <a:r>
              <a:rPr b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&gt;0</a:t>
            </a:r>
          </a:p>
        </p:txBody>
      </p:sp>
      <p:sp>
        <p:nvSpPr>
          <p:cNvPr id="1320" name="Equation"/>
          <p:cNvSpPr txBox="1"/>
          <p:nvPr/>
        </p:nvSpPr>
        <p:spPr>
          <a:xfrm>
            <a:off x="1400290" y="6215545"/>
            <a:ext cx="9259952" cy="6999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dmi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±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AD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∇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∇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321" name="Equation"/>
          <p:cNvSpPr txBox="1"/>
          <p:nvPr/>
        </p:nvSpPr>
        <p:spPr>
          <a:xfrm>
            <a:off x="8308820" y="7556397"/>
            <a:ext cx="3207728" cy="8908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38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b"/>
                        </m:rPr>
                        <a:rPr xmlns:a="http://schemas.openxmlformats.org/drawingml/2006/main" sz="38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8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8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8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38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limUpp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lim>
                          <m:r>
                            <a:rPr xmlns:a="http://schemas.openxmlformats.org/drawingml/2006/main" sz="38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xmlns:a="http://schemas.openxmlformats.org/drawingml/2006/main" sz="38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</m:oMath>
              </m:oMathPara>
            </a14:m>
            <a:endParaRPr sz="3800">
              <a:solidFill>
                <a:srgbClr val="838787"/>
              </a:solidFill>
            </a:endParaRPr>
          </a:p>
        </p:txBody>
      </p:sp>
      <p:grpSp>
        <p:nvGrpSpPr>
          <p:cNvPr id="1324" name="Be careful about the sign of D. There is no clear convention."/>
          <p:cNvGrpSpPr/>
          <p:nvPr/>
        </p:nvGrpSpPr>
        <p:grpSpPr>
          <a:xfrm>
            <a:off x="1215799" y="7217645"/>
            <a:ext cx="6577712" cy="1805144"/>
            <a:chOff x="0" y="0"/>
            <a:chExt cx="6577711" cy="1805142"/>
          </a:xfrm>
        </p:grpSpPr>
        <p:sp>
          <p:nvSpPr>
            <p:cNvPr id="1323" name="Be careful about the sign of D. There is no clear convention."/>
            <p:cNvSpPr txBox="1"/>
            <p:nvPr/>
          </p:nvSpPr>
          <p:spPr>
            <a:xfrm>
              <a:off x="38099" y="38099"/>
              <a:ext cx="6501513" cy="1728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spcBef>
                  <a:spcPts val="0"/>
                </a:spcBef>
                <a:defRPr sz="3500"/>
              </a:pPr>
              <a:r>
                <a:t>Be careful about the sign of </a:t>
              </a:r>
              <a:r>
                <a:rPr i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D</a:t>
              </a:r>
              <a:r>
                <a:t>. There is no clear convention.</a:t>
              </a:r>
            </a:p>
          </p:txBody>
        </p:sp>
        <p:pic>
          <p:nvPicPr>
            <p:cNvPr id="1322" name="Be careful about the sign of D. There is no clear convention. Be careful about the sign of D. There is no clear convention." descr="Be careful about the sign of D. There is no clear convention. Be careful about the sign of D. There is no clear convention.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-1"/>
              <a:ext cx="6577713" cy="1805144"/>
            </a:xfrm>
            <a:prstGeom prst="rect">
              <a:avLst/>
            </a:prstGeom>
            <a:effectLst/>
          </p:spPr>
        </p:pic>
      </p:grpSp>
      <p:pic>
        <p:nvPicPr>
          <p:cNvPr id="1325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3661737" y="6809116"/>
            <a:ext cx="459412" cy="447690"/>
          </a:xfrm>
          <a:prstGeom prst="rect">
            <a:avLst/>
          </a:prstGeom>
        </p:spPr>
      </p:pic>
      <p:grpSp>
        <p:nvGrpSpPr>
          <p:cNvPr id="1333" name="Group"/>
          <p:cNvGrpSpPr/>
          <p:nvPr/>
        </p:nvGrpSpPr>
        <p:grpSpPr>
          <a:xfrm>
            <a:off x="17036281" y="4923164"/>
            <a:ext cx="1326491" cy="739312"/>
            <a:chOff x="-50800" y="0"/>
            <a:chExt cx="1326490" cy="739311"/>
          </a:xfrm>
        </p:grpSpPr>
        <p:pic>
          <p:nvPicPr>
            <p:cNvPr id="1327" name="Circle Circle" descr="Circle Circ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50800" y="56776"/>
              <a:ext cx="625760" cy="625760"/>
            </a:xfrm>
            <a:prstGeom prst="rect">
              <a:avLst/>
            </a:prstGeom>
            <a:effectLst/>
          </p:spPr>
        </p:pic>
        <p:grpSp>
          <p:nvGrpSpPr>
            <p:cNvPr id="1331" name="Circle"/>
            <p:cNvGrpSpPr/>
            <p:nvPr/>
          </p:nvGrpSpPr>
          <p:grpSpPr>
            <a:xfrm>
              <a:off x="164752" y="272329"/>
              <a:ext cx="194654" cy="194654"/>
              <a:chOff x="0" y="0"/>
              <a:chExt cx="194653" cy="194653"/>
            </a:xfrm>
          </p:grpSpPr>
          <p:sp>
            <p:nvSpPr>
              <p:cNvPr id="1330" name="Circle"/>
              <p:cNvSpPr/>
              <p:nvPr/>
            </p:nvSpPr>
            <p:spPr>
              <a:xfrm>
                <a:off x="50800" y="50800"/>
                <a:ext cx="93054" cy="9305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pic>
            <p:nvPicPr>
              <p:cNvPr id="1329" name="Circle Circle" descr="Circle Circle"/>
              <p:cNvPicPr>
                <a:picLocks noChangeAspect="0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194654" cy="194654"/>
              </a:xfrm>
              <a:prstGeom prst="rect">
                <a:avLst/>
              </a:prstGeom>
              <a:effectLst/>
            </p:spPr>
          </p:pic>
        </p:grpSp>
        <p:sp>
          <p:nvSpPr>
            <p:cNvPr id="1332" name="D"/>
            <p:cNvSpPr txBox="1"/>
            <p:nvPr/>
          </p:nvSpPr>
          <p:spPr>
            <a:xfrm>
              <a:off x="695969" y="0"/>
              <a:ext cx="579722" cy="739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D</a:t>
              </a:r>
            </a:p>
          </p:txBody>
        </p:sp>
      </p:grpSp>
      <p:pic>
        <p:nvPicPr>
          <p:cNvPr id="1334" name="Line Line" descr="Line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0800000">
            <a:off x="20697494" y="7362049"/>
            <a:ext cx="1845571" cy="540315"/>
          </a:xfrm>
          <a:prstGeom prst="rect">
            <a:avLst/>
          </a:prstGeom>
        </p:spPr>
      </p:pic>
      <p:pic>
        <p:nvPicPr>
          <p:cNvPr id="133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18991114" y="6118034"/>
            <a:ext cx="2155947" cy="540315"/>
          </a:xfrm>
          <a:prstGeom prst="rect">
            <a:avLst/>
          </a:prstGeom>
        </p:spPr>
      </p:pic>
      <p:sp>
        <p:nvSpPr>
          <p:cNvPr id="1338" name="Circle"/>
          <p:cNvSpPr/>
          <p:nvPr/>
        </p:nvSpPr>
        <p:spPr>
          <a:xfrm>
            <a:off x="19433037" y="6989874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339" name="m1"/>
          <p:cNvSpPr txBox="1"/>
          <p:nvPr/>
        </p:nvSpPr>
        <p:spPr>
          <a:xfrm>
            <a:off x="20168508" y="5645045"/>
            <a:ext cx="829101" cy="6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sp>
        <p:nvSpPr>
          <p:cNvPr id="1340" name="Circle"/>
          <p:cNvSpPr/>
          <p:nvPr/>
        </p:nvSpPr>
        <p:spPr>
          <a:xfrm>
            <a:off x="21774658" y="6989874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341" name="m2"/>
          <p:cNvSpPr txBox="1"/>
          <p:nvPr/>
        </p:nvSpPr>
        <p:spPr>
          <a:xfrm>
            <a:off x="20824975" y="6488848"/>
            <a:ext cx="829101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pic>
        <p:nvPicPr>
          <p:cNvPr id="1342" name="Circle Circle" descr="Circle Circl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638036" y="8188429"/>
            <a:ext cx="625761" cy="625761"/>
          </a:xfrm>
          <a:prstGeom prst="rect">
            <a:avLst/>
          </a:prstGeom>
        </p:spPr>
      </p:pic>
      <p:grpSp>
        <p:nvGrpSpPr>
          <p:cNvPr id="1346" name="Circle"/>
          <p:cNvGrpSpPr/>
          <p:nvPr/>
        </p:nvGrpSpPr>
        <p:grpSpPr>
          <a:xfrm>
            <a:off x="14853589" y="8403982"/>
            <a:ext cx="194654" cy="194654"/>
            <a:chOff x="0" y="0"/>
            <a:chExt cx="194653" cy="194653"/>
          </a:xfrm>
        </p:grpSpPr>
        <p:sp>
          <p:nvSpPr>
            <p:cNvPr id="1345" name="Circle"/>
            <p:cNvSpPr/>
            <p:nvPr/>
          </p:nvSpPr>
          <p:spPr>
            <a:xfrm>
              <a:off x="50800" y="50800"/>
              <a:ext cx="93054" cy="930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1344" name="Circle Circle" descr="Circle Circ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194654" cy="194654"/>
            </a:xfrm>
            <a:prstGeom prst="rect">
              <a:avLst/>
            </a:prstGeom>
            <a:effectLst/>
          </p:spPr>
        </p:pic>
      </p:grpSp>
      <p:sp>
        <p:nvSpPr>
          <p:cNvPr id="1347" name="D"/>
          <p:cNvSpPr txBox="1"/>
          <p:nvPr/>
        </p:nvSpPr>
        <p:spPr>
          <a:xfrm>
            <a:off x="15384806" y="8131653"/>
            <a:ext cx="579721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</a:t>
            </a:r>
          </a:p>
        </p:txBody>
      </p:sp>
      <p:pic>
        <p:nvPicPr>
          <p:cNvPr id="1348" name="Circle Circle" descr="Circle Circl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926645" y="8139731"/>
            <a:ext cx="625760" cy="625760"/>
          </a:xfrm>
          <a:prstGeom prst="rect">
            <a:avLst/>
          </a:prstGeom>
        </p:spPr>
      </p:pic>
      <p:pic>
        <p:nvPicPr>
          <p:cNvPr id="1350" name="Line Line" descr="Line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18900000">
            <a:off x="20872936" y="8395684"/>
            <a:ext cx="733177" cy="101601"/>
          </a:xfrm>
          <a:prstGeom prst="rect">
            <a:avLst/>
          </a:prstGeom>
        </p:spPr>
      </p:pic>
      <p:pic>
        <p:nvPicPr>
          <p:cNvPr id="1352" name="Line Line" descr="Line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2700000">
            <a:off x="20872936" y="8401811"/>
            <a:ext cx="733177" cy="101601"/>
          </a:xfrm>
          <a:prstGeom prst="rect">
            <a:avLst/>
          </a:prstGeom>
        </p:spPr>
      </p:pic>
      <p:sp>
        <p:nvSpPr>
          <p:cNvPr id="1354" name="D"/>
          <p:cNvSpPr txBox="1"/>
          <p:nvPr/>
        </p:nvSpPr>
        <p:spPr>
          <a:xfrm>
            <a:off x="21620533" y="8082954"/>
            <a:ext cx="579721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355" name="Rectangle"/>
          <p:cNvSpPr/>
          <p:nvPr/>
        </p:nvSpPr>
        <p:spPr>
          <a:xfrm>
            <a:off x="5365796" y="9107524"/>
            <a:ext cx="2016434" cy="12489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356" name="D"/>
          <p:cNvSpPr txBox="1"/>
          <p:nvPr/>
        </p:nvSpPr>
        <p:spPr>
          <a:xfrm>
            <a:off x="6379210" y="9702412"/>
            <a:ext cx="569496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</a:t>
            </a:r>
          </a:p>
        </p:txBody>
      </p:sp>
      <p:pic>
        <p:nvPicPr>
          <p:cNvPr id="1357" name="Circle Circle" descr="Circle Circl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717386" y="9702412"/>
            <a:ext cx="625760" cy="625760"/>
          </a:xfrm>
          <a:prstGeom prst="rect">
            <a:avLst/>
          </a:prstGeom>
        </p:spPr>
      </p:pic>
      <p:grpSp>
        <p:nvGrpSpPr>
          <p:cNvPr id="1361" name="Circle"/>
          <p:cNvGrpSpPr/>
          <p:nvPr/>
        </p:nvGrpSpPr>
        <p:grpSpPr>
          <a:xfrm>
            <a:off x="5932939" y="9917965"/>
            <a:ext cx="194654" cy="194654"/>
            <a:chOff x="0" y="0"/>
            <a:chExt cx="194653" cy="194653"/>
          </a:xfrm>
        </p:grpSpPr>
        <p:sp>
          <p:nvSpPr>
            <p:cNvPr id="1360" name="Circle"/>
            <p:cNvSpPr/>
            <p:nvPr/>
          </p:nvSpPr>
          <p:spPr>
            <a:xfrm>
              <a:off x="50800" y="50800"/>
              <a:ext cx="93054" cy="930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1359" name="Circle Circle" descr="Circle Circ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194654" cy="19465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12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9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29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29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rt 0 - organis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0 - organisation</a:t>
            </a:r>
          </a:p>
        </p:txBody>
      </p:sp>
      <p:sp>
        <p:nvSpPr>
          <p:cNvPr id="212" name="Acknowledg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Acknowledgements</a:t>
            </a:r>
          </a:p>
        </p:txBody>
      </p:sp>
      <p:sp>
        <p:nvSpPr>
          <p:cNvPr id="213" name="We acknowledge the IEEE Magnetics Society support.…"/>
          <p:cNvSpPr txBox="1"/>
          <p:nvPr>
            <p:ph type="body" idx="1"/>
          </p:nvPr>
        </p:nvSpPr>
        <p:spPr>
          <a:xfrm>
            <a:off x="762000" y="4064000"/>
            <a:ext cx="22860000" cy="6081017"/>
          </a:xfrm>
          <a:prstGeom prst="rect">
            <a:avLst/>
          </a:prstGeom>
        </p:spPr>
        <p:txBody>
          <a:bodyPr/>
          <a:lstStyle/>
          <a:p>
            <a:pPr/>
            <a:r>
              <a:t>We acknowledge the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IEEE Magnetics Society</a:t>
            </a:r>
            <a:r>
              <a:t> support.</a:t>
            </a:r>
          </a:p>
          <a:p>
            <a:pPr/>
          </a:p>
          <a:p>
            <a:pPr/>
          </a:p>
          <a:p>
            <a:pPr/>
            <a:r>
              <a:t>We thank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Xin Fan</a:t>
            </a:r>
            <a:r>
              <a:t> and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Kirill Belashchenko</a:t>
            </a:r>
            <a:r>
              <a:t> for organising the workshop.</a:t>
            </a:r>
          </a:p>
        </p:txBody>
      </p:sp>
      <p:pic>
        <p:nvPicPr>
          <p:cNvPr id="214" name="IEEE-Magnetics-Society.png" descr="IEEE-Magnetics-Socie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6300" y="5463954"/>
            <a:ext cx="7391400" cy="186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8459639" y="10909624"/>
            <a:ext cx="2155947" cy="540315"/>
          </a:xfrm>
          <a:prstGeom prst="rect">
            <a:avLst/>
          </a:prstGeom>
        </p:spPr>
      </p:pic>
      <p:sp>
        <p:nvSpPr>
          <p:cNvPr id="1365" name="Long range interaction…"/>
          <p:cNvSpPr txBox="1"/>
          <p:nvPr/>
        </p:nvSpPr>
        <p:spPr>
          <a:xfrm>
            <a:off x="841107" y="3616349"/>
            <a:ext cx="11716199" cy="838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Long range interaction</a:t>
            </a:r>
          </a:p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It is computed from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 </a:t>
            </a:r>
            <a:r>
              <a:t>and no parameter is required.</a:t>
            </a:r>
          </a:p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Each magnetic moment (in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) “feels” the total magnetic field of all surrounding moments.</a:t>
            </a:r>
          </a:p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Computationally expensive</a:t>
            </a:r>
            <a:r>
              <a:t>.</a:t>
            </a:r>
          </a:p>
          <a:p>
            <a:pPr marL="529166" indent="-529166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‣"/>
              <a:defRPr sz="4000"/>
            </a:pPr>
            <a:r>
              <a:t>More details in the next sessions. </a:t>
            </a:r>
          </a:p>
        </p:txBody>
      </p:sp>
      <p:sp>
        <p:nvSpPr>
          <p:cNvPr id="1366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367" name="Demagnet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Demagnetisation</a:t>
            </a:r>
          </a:p>
        </p:txBody>
      </p:sp>
      <p:pic>
        <p:nvPicPr>
          <p:cNvPr id="1368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7362174" y="6504363"/>
            <a:ext cx="1400693" cy="447690"/>
          </a:xfrm>
          <a:prstGeom prst="rect">
            <a:avLst/>
          </a:prstGeom>
        </p:spPr>
      </p:pic>
      <p:pic>
        <p:nvPicPr>
          <p:cNvPr id="1370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5122767">
            <a:off x="15290383" y="4234941"/>
            <a:ext cx="2271470" cy="540315"/>
          </a:xfrm>
          <a:prstGeom prst="rect">
            <a:avLst/>
          </a:prstGeom>
        </p:spPr>
      </p:pic>
      <p:sp>
        <p:nvSpPr>
          <p:cNvPr id="1372" name="Circle"/>
          <p:cNvSpPr/>
          <p:nvPr/>
        </p:nvSpPr>
        <p:spPr>
          <a:xfrm>
            <a:off x="16119966" y="5121111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373" name="m1"/>
          <p:cNvSpPr txBox="1"/>
          <p:nvPr/>
        </p:nvSpPr>
        <p:spPr>
          <a:xfrm>
            <a:off x="16399107" y="3167891"/>
            <a:ext cx="829101" cy="6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pic>
        <p:nvPicPr>
          <p:cNvPr id="1374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233427">
            <a:off x="18801150" y="4421668"/>
            <a:ext cx="2369533" cy="540315"/>
          </a:xfrm>
          <a:prstGeom prst="rect">
            <a:avLst/>
          </a:prstGeom>
        </p:spPr>
      </p:pic>
      <p:sp>
        <p:nvSpPr>
          <p:cNvPr id="1376" name="Circle"/>
          <p:cNvSpPr/>
          <p:nvPr/>
        </p:nvSpPr>
        <p:spPr>
          <a:xfrm>
            <a:off x="18733718" y="5121111"/>
            <a:ext cx="1271355" cy="1271356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377" name="m2"/>
          <p:cNvSpPr txBox="1"/>
          <p:nvPr/>
        </p:nvSpPr>
        <p:spPr>
          <a:xfrm>
            <a:off x="20208968" y="4079168"/>
            <a:ext cx="829101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pic>
        <p:nvPicPr>
          <p:cNvPr id="1378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5706513" y="8646985"/>
            <a:ext cx="2155947" cy="540315"/>
          </a:xfrm>
          <a:prstGeom prst="rect">
            <a:avLst/>
          </a:prstGeom>
        </p:spPr>
      </p:pic>
      <p:sp>
        <p:nvSpPr>
          <p:cNvPr id="1380" name="Circle"/>
          <p:cNvSpPr/>
          <p:nvPr/>
        </p:nvSpPr>
        <p:spPr>
          <a:xfrm>
            <a:off x="16148436" y="9518825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381" name="m1"/>
          <p:cNvSpPr txBox="1"/>
          <p:nvPr/>
        </p:nvSpPr>
        <p:spPr>
          <a:xfrm>
            <a:off x="16883907" y="8173996"/>
            <a:ext cx="829101" cy="6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sp>
        <p:nvSpPr>
          <p:cNvPr id="1382" name="Circle"/>
          <p:cNvSpPr/>
          <p:nvPr/>
        </p:nvSpPr>
        <p:spPr>
          <a:xfrm>
            <a:off x="18866544" y="9501837"/>
            <a:ext cx="1271355" cy="1271356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383" name="m2"/>
          <p:cNvSpPr txBox="1"/>
          <p:nvPr/>
        </p:nvSpPr>
        <p:spPr>
          <a:xfrm>
            <a:off x="19744827" y="11633841"/>
            <a:ext cx="829101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grpSp>
        <p:nvGrpSpPr>
          <p:cNvPr id="1402" name="Group"/>
          <p:cNvGrpSpPr/>
          <p:nvPr/>
        </p:nvGrpSpPr>
        <p:grpSpPr>
          <a:xfrm>
            <a:off x="13500589" y="7428481"/>
            <a:ext cx="6626136" cy="5452043"/>
            <a:chOff x="-25400" y="-25400"/>
            <a:chExt cx="6626134" cy="5452042"/>
          </a:xfrm>
        </p:grpSpPr>
        <p:grpSp>
          <p:nvGrpSpPr>
            <p:cNvPr id="1392" name="Group"/>
            <p:cNvGrpSpPr/>
            <p:nvPr/>
          </p:nvGrpSpPr>
          <p:grpSpPr>
            <a:xfrm>
              <a:off x="3252806" y="-25400"/>
              <a:ext cx="3347929" cy="5452043"/>
              <a:chOff x="-25400" y="-25400"/>
              <a:chExt cx="3347928" cy="5452042"/>
            </a:xfrm>
          </p:grpSpPr>
          <p:pic>
            <p:nvPicPr>
              <p:cNvPr id="1384" name="Oval Oval" descr="Oval Oval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2110" y="-25400"/>
                <a:ext cx="3334639" cy="5452043"/>
              </a:xfrm>
              <a:prstGeom prst="rect">
                <a:avLst/>
              </a:prstGeom>
              <a:effectLst/>
            </p:spPr>
          </p:pic>
          <p:pic>
            <p:nvPicPr>
              <p:cNvPr id="1386" name="Oval Oval" descr="Oval Oval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25401" y="398354"/>
                <a:ext cx="2819372" cy="4604533"/>
              </a:xfrm>
              <a:prstGeom prst="rect">
                <a:avLst/>
              </a:prstGeom>
              <a:effectLst/>
            </p:spPr>
          </p:pic>
          <p:pic>
            <p:nvPicPr>
              <p:cNvPr id="1388" name="Oval Oval" descr="Oval Oval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8847" y="822109"/>
                <a:ext cx="2304104" cy="3757024"/>
              </a:xfrm>
              <a:prstGeom prst="rect">
                <a:avLst/>
              </a:prstGeom>
              <a:effectLst/>
            </p:spPr>
          </p:pic>
          <p:pic>
            <p:nvPicPr>
              <p:cNvPr id="1390" name="Oval Oval" descr="Oval Oval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80" y="1322480"/>
                <a:ext cx="1877231" cy="305490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401" name="Group"/>
            <p:cNvGrpSpPr/>
            <p:nvPr/>
          </p:nvGrpSpPr>
          <p:grpSpPr>
            <a:xfrm rot="10800000">
              <a:off x="-25400" y="-25401"/>
              <a:ext cx="3347929" cy="5452044"/>
              <a:chOff x="-25400" y="-25400"/>
              <a:chExt cx="3347928" cy="5452042"/>
            </a:xfrm>
          </p:grpSpPr>
          <p:pic>
            <p:nvPicPr>
              <p:cNvPr id="1393" name="Oval Oval" descr="Oval Oval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2110" y="-25400"/>
                <a:ext cx="3334639" cy="5452043"/>
              </a:xfrm>
              <a:prstGeom prst="rect">
                <a:avLst/>
              </a:prstGeom>
              <a:effectLst/>
            </p:spPr>
          </p:pic>
          <p:pic>
            <p:nvPicPr>
              <p:cNvPr id="1395" name="Oval Oval" descr="Oval Oval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25401" y="398354"/>
                <a:ext cx="2819372" cy="4604533"/>
              </a:xfrm>
              <a:prstGeom prst="rect">
                <a:avLst/>
              </a:prstGeom>
              <a:effectLst/>
            </p:spPr>
          </p:pic>
          <p:pic>
            <p:nvPicPr>
              <p:cNvPr id="1397" name="Oval Oval" descr="Oval Oval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8847" y="822109"/>
                <a:ext cx="2304104" cy="3757024"/>
              </a:xfrm>
              <a:prstGeom prst="rect">
                <a:avLst/>
              </a:prstGeom>
              <a:effectLst/>
            </p:spPr>
          </p:pic>
          <p:pic>
            <p:nvPicPr>
              <p:cNvPr id="1399" name="Oval Oval" descr="Oval Oval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80" y="1322480"/>
                <a:ext cx="1877231" cy="3054906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405" name="Exchange and zeem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Exchange and zeeman</a:t>
            </a:r>
          </a:p>
        </p:txBody>
      </p:sp>
      <p:pic>
        <p:nvPicPr>
          <p:cNvPr id="1406" name="exchange-zeeman.mp4" descr="exchange-zeema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8607094"/>
            <a:ext cx="24384001" cy="53008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23" name="Group"/>
          <p:cNvGrpSpPr/>
          <p:nvPr/>
        </p:nvGrpSpPr>
        <p:grpSpPr>
          <a:xfrm>
            <a:off x="15984870" y="2298270"/>
            <a:ext cx="5181502" cy="3982760"/>
            <a:chOff x="0" y="-62437"/>
            <a:chExt cx="5181501" cy="3982758"/>
          </a:xfrm>
        </p:grpSpPr>
        <p:pic>
          <p:nvPicPr>
            <p:cNvPr id="1407" name="Line Line" descr="Line 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6200000">
              <a:off x="-785435" y="1281665"/>
              <a:ext cx="3177379" cy="540316"/>
            </a:xfrm>
            <a:prstGeom prst="rect">
              <a:avLst/>
            </a:prstGeom>
            <a:effectLst/>
          </p:spPr>
        </p:pic>
        <p:pic>
          <p:nvPicPr>
            <p:cNvPr id="1409" name="Line Line" descr="Line 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8598724">
              <a:off x="312137" y="1928963"/>
              <a:ext cx="2460522" cy="540315"/>
            </a:xfrm>
            <a:prstGeom prst="rect">
              <a:avLst/>
            </a:prstGeom>
            <a:effectLst/>
          </p:spPr>
        </p:pic>
        <p:sp>
          <p:nvSpPr>
            <p:cNvPr id="1411" name="Circle"/>
            <p:cNvSpPr/>
            <p:nvPr/>
          </p:nvSpPr>
          <p:spPr>
            <a:xfrm>
              <a:off x="177937" y="2671391"/>
              <a:ext cx="1248932" cy="124893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412" name="H"/>
            <p:cNvSpPr txBox="1"/>
            <p:nvPr/>
          </p:nvSpPr>
          <p:spPr>
            <a:xfrm>
              <a:off x="0" y="25571"/>
              <a:ext cx="698829" cy="1248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H</a:t>
              </a:r>
            </a:p>
          </p:txBody>
        </p:sp>
        <p:sp>
          <p:nvSpPr>
            <p:cNvPr id="1413" name="m"/>
            <p:cNvSpPr txBox="1"/>
            <p:nvPr/>
          </p:nvSpPr>
          <p:spPr>
            <a:xfrm>
              <a:off x="1145069" y="929374"/>
              <a:ext cx="698829" cy="1248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</a:t>
              </a:r>
            </a:p>
          </p:txBody>
        </p:sp>
        <p:pic>
          <p:nvPicPr>
            <p:cNvPr id="1414" name="Line Line" descr="Line Lin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913047" y="3068151"/>
              <a:ext cx="1611714" cy="447690"/>
            </a:xfrm>
            <a:prstGeom prst="rect">
              <a:avLst/>
            </a:prstGeom>
            <a:effectLst/>
          </p:spPr>
        </p:pic>
        <p:pic>
          <p:nvPicPr>
            <p:cNvPr id="1416" name="Line Line" descr="Line 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6200000">
              <a:off x="2969198" y="1256094"/>
              <a:ext cx="3177379" cy="540316"/>
            </a:xfrm>
            <a:prstGeom prst="rect">
              <a:avLst/>
            </a:prstGeom>
            <a:effectLst/>
          </p:spPr>
        </p:pic>
        <p:pic>
          <p:nvPicPr>
            <p:cNvPr id="1418" name="Line Line" descr="Line Lin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16200000">
              <a:off x="3425760" y="1712657"/>
              <a:ext cx="2264254" cy="540316"/>
            </a:xfrm>
            <a:prstGeom prst="rect">
              <a:avLst/>
            </a:prstGeom>
            <a:effectLst/>
          </p:spPr>
        </p:pic>
        <p:sp>
          <p:nvSpPr>
            <p:cNvPr id="1420" name="Circle"/>
            <p:cNvSpPr/>
            <p:nvPr/>
          </p:nvSpPr>
          <p:spPr>
            <a:xfrm>
              <a:off x="3932570" y="2645820"/>
              <a:ext cx="1248932" cy="124893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421" name="H"/>
            <p:cNvSpPr txBox="1"/>
            <p:nvPr/>
          </p:nvSpPr>
          <p:spPr>
            <a:xfrm>
              <a:off x="3754632" y="0"/>
              <a:ext cx="698829" cy="1248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H</a:t>
              </a:r>
            </a:p>
          </p:txBody>
        </p:sp>
        <p:sp>
          <p:nvSpPr>
            <p:cNvPr id="1422" name="m"/>
            <p:cNvSpPr txBox="1"/>
            <p:nvPr/>
          </p:nvSpPr>
          <p:spPr>
            <a:xfrm>
              <a:off x="3767332" y="929374"/>
              <a:ext cx="698829" cy="1248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</a:t>
              </a:r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2834566" y="3280979"/>
            <a:ext cx="8457604" cy="3000051"/>
            <a:chOff x="-252384" y="-158198"/>
            <a:chExt cx="8457602" cy="3000050"/>
          </a:xfrm>
        </p:grpSpPr>
        <p:pic>
          <p:nvPicPr>
            <p:cNvPr id="1424" name="Line Line" descr="Line 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16744358">
              <a:off x="6236710" y="730850"/>
              <a:ext cx="2143779" cy="540315"/>
            </a:xfrm>
            <a:prstGeom prst="rect">
              <a:avLst/>
            </a:prstGeom>
            <a:effectLst/>
          </p:spPr>
        </p:pic>
        <p:pic>
          <p:nvPicPr>
            <p:cNvPr id="1426" name="Line Line" descr="Line 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88720" y="1987524"/>
              <a:ext cx="1192454" cy="447690"/>
            </a:xfrm>
            <a:prstGeom prst="rect">
              <a:avLst/>
            </a:prstGeom>
            <a:effectLst/>
          </p:spPr>
        </p:pic>
        <p:grpSp>
          <p:nvGrpSpPr>
            <p:cNvPr id="1437" name="Group"/>
            <p:cNvGrpSpPr/>
            <p:nvPr/>
          </p:nvGrpSpPr>
          <p:grpSpPr>
            <a:xfrm>
              <a:off x="-252385" y="-158199"/>
              <a:ext cx="4362728" cy="3000051"/>
              <a:chOff x="-252384" y="-158198"/>
              <a:chExt cx="4362726" cy="3000049"/>
            </a:xfrm>
          </p:grpSpPr>
          <p:grpSp>
            <p:nvGrpSpPr>
              <p:cNvPr id="1432" name="Group"/>
              <p:cNvGrpSpPr/>
              <p:nvPr/>
            </p:nvGrpSpPr>
            <p:grpSpPr>
              <a:xfrm>
                <a:off x="-252385" y="-158199"/>
                <a:ext cx="1549017" cy="3000051"/>
                <a:chOff x="-252384" y="-158198"/>
                <a:chExt cx="1549015" cy="3000049"/>
              </a:xfrm>
            </p:grpSpPr>
            <p:pic>
              <p:nvPicPr>
                <p:cNvPr id="1428" name="Line Line" descr="Line Line"/>
                <p:cNvPicPr>
                  <a:picLocks noChangeAspect="0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 rot="15122767">
                  <a:off x="-768021" y="717466"/>
                  <a:ext cx="2233871" cy="540315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430" name="Circle"/>
                <p:cNvSpPr/>
                <p:nvPr/>
              </p:nvSpPr>
              <p:spPr>
                <a:xfrm>
                  <a:off x="47700" y="1592921"/>
                  <a:ext cx="1248932" cy="12489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hueOff val="-84091"/>
                        <a:satOff val="15316"/>
                        <a:lumOff val="24313"/>
                      </a:schemeClr>
                    </a:gs>
                    <a:gs pos="100000">
                      <a:schemeClr val="accent1">
                        <a:hueOff val="262910"/>
                        <a:satOff val="3867"/>
                        <a:lumOff val="-18039"/>
                      </a:schemeClr>
                    </a:gs>
                  </a:gsLst>
                  <a:lin ang="6528979" scaled="0"/>
                </a:gra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46100" dist="0" dir="0">
                    <a:srgbClr val="000000">
                      <a:alpha val="61247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1431" name="m1"/>
                <p:cNvSpPr txBox="1"/>
                <p:nvPr/>
              </p:nvSpPr>
              <p:spPr>
                <a:xfrm>
                  <a:off x="264927" y="113361"/>
                  <a:ext cx="814478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1" sz="4000">
                      <a:solidFill>
                        <a:schemeClr val="accent1"/>
                      </a:solidFill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pPr>
                  <a:r>
                    <a:t>m</a:t>
                  </a:r>
                  <a:r>
                    <a:rPr b="0" baseline="-5999">
                      <a:latin typeface="Avenir Next Medium"/>
                      <a:ea typeface="Avenir Next Medium"/>
                      <a:cs typeface="Avenir Next Medium"/>
                      <a:sym typeface="Avenir Next Medium"/>
                    </a:rPr>
                    <a:t>1</a:t>
                  </a:r>
                </a:p>
              </p:txBody>
            </p:sp>
          </p:grpSp>
          <p:pic>
            <p:nvPicPr>
              <p:cNvPr id="1433" name="Line Line" descr="Line 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8233427">
                <a:off x="1912049" y="901320"/>
                <a:ext cx="2330204" cy="540315"/>
              </a:xfrm>
              <a:prstGeom prst="rect">
                <a:avLst/>
              </a:prstGeom>
              <a:effectLst/>
            </p:spPr>
          </p:pic>
          <p:sp>
            <p:nvSpPr>
              <p:cNvPr id="1435" name="Circle"/>
              <p:cNvSpPr/>
              <p:nvPr/>
            </p:nvSpPr>
            <p:spPr>
              <a:xfrm>
                <a:off x="1846636" y="1592921"/>
                <a:ext cx="1248931" cy="12489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hueOff val="-84091"/>
                      <a:satOff val="15316"/>
                      <a:lumOff val="24313"/>
                    </a:schemeClr>
                  </a:gs>
                  <a:gs pos="100000">
                    <a:schemeClr val="accent1">
                      <a:hueOff val="262910"/>
                      <a:satOff val="3867"/>
                      <a:lumOff val="-18039"/>
                    </a:schemeClr>
                  </a:gs>
                </a:gsLst>
                <a:lin ang="6528979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46100" dist="0" dir="0">
                  <a:srgbClr val="000000">
                    <a:alpha val="612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1436" name="m2"/>
              <p:cNvSpPr txBox="1"/>
              <p:nvPr/>
            </p:nvSpPr>
            <p:spPr>
              <a:xfrm>
                <a:off x="3295865" y="569355"/>
                <a:ext cx="814478" cy="7262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4000">
                    <a:solidFill>
                      <a:schemeClr val="accent1"/>
                    </a:solidFill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pPr>
                <a:r>
                  <a:t>m</a:t>
                </a:r>
                <a:r>
                  <a:rPr b="0" baseline="-5999"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2</a:t>
                </a:r>
              </a:p>
            </p:txBody>
          </p:sp>
        </p:grpSp>
        <p:pic>
          <p:nvPicPr>
            <p:cNvPr id="1438" name="Line Line" descr="Line 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16744358">
              <a:off x="4551346" y="730850"/>
              <a:ext cx="2143779" cy="540315"/>
            </a:xfrm>
            <a:prstGeom prst="rect">
              <a:avLst/>
            </a:prstGeom>
            <a:effectLst/>
          </p:spPr>
        </p:pic>
        <p:sp>
          <p:nvSpPr>
            <p:cNvPr id="1440" name="Circle"/>
            <p:cNvSpPr/>
            <p:nvPr/>
          </p:nvSpPr>
          <p:spPr>
            <a:xfrm>
              <a:off x="4840254" y="1586903"/>
              <a:ext cx="1248932" cy="12489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441" name="m1"/>
            <p:cNvSpPr txBox="1"/>
            <p:nvPr/>
          </p:nvSpPr>
          <p:spPr>
            <a:xfrm>
              <a:off x="5727853" y="265795"/>
              <a:ext cx="814478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1</a:t>
              </a:r>
            </a:p>
          </p:txBody>
        </p:sp>
        <p:sp>
          <p:nvSpPr>
            <p:cNvPr id="1442" name="Circle"/>
            <p:cNvSpPr/>
            <p:nvPr/>
          </p:nvSpPr>
          <p:spPr>
            <a:xfrm>
              <a:off x="6538752" y="1586903"/>
              <a:ext cx="1248932" cy="12489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443" name="m2"/>
            <p:cNvSpPr txBox="1"/>
            <p:nvPr/>
          </p:nvSpPr>
          <p:spPr>
            <a:xfrm>
              <a:off x="7390741" y="243365"/>
              <a:ext cx="814477" cy="726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2</a:t>
              </a:r>
            </a:p>
          </p:txBody>
        </p:sp>
      </p:grpSp>
      <p:grpSp>
        <p:nvGrpSpPr>
          <p:cNvPr id="1447" name="All magnetic moments parallel to each other?"/>
          <p:cNvGrpSpPr/>
          <p:nvPr/>
        </p:nvGrpSpPr>
        <p:grpSpPr>
          <a:xfrm>
            <a:off x="4666858" y="6617058"/>
            <a:ext cx="4296335" cy="1248931"/>
            <a:chOff x="0" y="0"/>
            <a:chExt cx="4296334" cy="1248930"/>
          </a:xfrm>
        </p:grpSpPr>
        <p:sp>
          <p:nvSpPr>
            <p:cNvPr id="1446" name="All magnetic moments parallel to each other?"/>
            <p:cNvSpPr txBox="1"/>
            <p:nvPr/>
          </p:nvSpPr>
          <p:spPr>
            <a:xfrm>
              <a:off x="38100" y="38100"/>
              <a:ext cx="4220135" cy="1172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spcBef>
                  <a:spcPts val="0"/>
                </a:spcBef>
              </a:lvl1pPr>
            </a:lstStyle>
            <a:p>
              <a:pPr/>
              <a:r>
                <a:t>All magnetic moments parallel to each other?</a:t>
              </a:r>
            </a:p>
          </p:txBody>
        </p:sp>
        <p:pic>
          <p:nvPicPr>
            <p:cNvPr id="1445" name="All magnetic moments parallel to each other? All magnetic moments parallel to each other?" descr="All magnetic moments parallel to each other? All magnetic moments parallel to each other?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4296335" cy="1248931"/>
            </a:xfrm>
            <a:prstGeom prst="rect">
              <a:avLst/>
            </a:prstGeom>
            <a:effectLst/>
          </p:spPr>
        </p:pic>
      </p:grpSp>
      <p:grpSp>
        <p:nvGrpSpPr>
          <p:cNvPr id="1450" name="Group"/>
          <p:cNvGrpSpPr/>
          <p:nvPr/>
        </p:nvGrpSpPr>
        <p:grpSpPr>
          <a:xfrm>
            <a:off x="9077090" y="7018578"/>
            <a:ext cx="653540" cy="582831"/>
            <a:chOff x="-63500" y="-63500"/>
            <a:chExt cx="653538" cy="582829"/>
          </a:xfrm>
        </p:grpSpPr>
        <p:pic>
          <p:nvPicPr>
            <p:cNvPr id="1468" name="Connection Line" descr="Connection Lin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00114" y="-63500"/>
              <a:ext cx="489925" cy="582830"/>
            </a:xfrm>
            <a:prstGeom prst="rect">
              <a:avLst/>
            </a:prstGeom>
            <a:effectLst/>
          </p:spPr>
        </p:pic>
        <p:pic>
          <p:nvPicPr>
            <p:cNvPr id="1470" name="Connection Line" descr="Connection Line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-63500" y="185747"/>
              <a:ext cx="300213" cy="331712"/>
            </a:xfrm>
            <a:prstGeom prst="rect">
              <a:avLst/>
            </a:prstGeom>
            <a:effectLst/>
          </p:spPr>
        </p:pic>
      </p:grpSp>
      <p:grpSp>
        <p:nvGrpSpPr>
          <p:cNvPr id="1453" name="No compromise is needed."/>
          <p:cNvGrpSpPr/>
          <p:nvPr/>
        </p:nvGrpSpPr>
        <p:grpSpPr>
          <a:xfrm>
            <a:off x="10791925" y="7639873"/>
            <a:ext cx="3676120" cy="1312656"/>
            <a:chOff x="0" y="0"/>
            <a:chExt cx="3676118" cy="1312655"/>
          </a:xfrm>
        </p:grpSpPr>
        <p:sp>
          <p:nvSpPr>
            <p:cNvPr id="1452" name="No compromise is needed."/>
            <p:cNvSpPr txBox="1"/>
            <p:nvPr/>
          </p:nvSpPr>
          <p:spPr>
            <a:xfrm>
              <a:off x="38099" y="38100"/>
              <a:ext cx="3599920" cy="1236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spcBef>
                  <a:spcPts val="0"/>
                </a:spcBef>
              </a:lvl1pPr>
            </a:lstStyle>
            <a:p>
              <a:pPr/>
              <a:r>
                <a:t>No compromise is needed.</a:t>
              </a:r>
            </a:p>
          </p:txBody>
        </p:sp>
        <p:pic>
          <p:nvPicPr>
            <p:cNvPr id="1451" name="No compromise is needed. No compromise is needed." descr="No compromise is needed. No compromise is needed.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3676119" cy="1312656"/>
            </a:xfrm>
            <a:prstGeom prst="rect">
              <a:avLst/>
            </a:prstGeom>
            <a:effectLst/>
          </p:spPr>
        </p:pic>
      </p:grpSp>
      <p:grpSp>
        <p:nvGrpSpPr>
          <p:cNvPr id="1456" name="All magnetic moments parallel to H?"/>
          <p:cNvGrpSpPr/>
          <p:nvPr/>
        </p:nvGrpSpPr>
        <p:grpSpPr>
          <a:xfrm>
            <a:off x="16296777" y="6617058"/>
            <a:ext cx="4296336" cy="1248931"/>
            <a:chOff x="0" y="0"/>
            <a:chExt cx="4296334" cy="1248930"/>
          </a:xfrm>
        </p:grpSpPr>
        <p:sp>
          <p:nvSpPr>
            <p:cNvPr id="1455" name="All magnetic moments parallel to H?"/>
            <p:cNvSpPr txBox="1"/>
            <p:nvPr/>
          </p:nvSpPr>
          <p:spPr>
            <a:xfrm>
              <a:off x="38100" y="38100"/>
              <a:ext cx="4220135" cy="1172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spcBef>
                  <a:spcPts val="0"/>
                </a:spcBef>
              </a:pPr>
              <a:r>
                <a:t>All magnetic moments parallel to </a:t>
              </a:r>
              <a:r>
                <a:rPr b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H</a:t>
              </a:r>
              <a:r>
                <a:t>?</a:t>
              </a:r>
            </a:p>
          </p:txBody>
        </p:sp>
        <p:pic>
          <p:nvPicPr>
            <p:cNvPr id="1454" name="All magnetic moments parallel to H? All magnetic moments parallel to H?" descr="All magnetic moments parallel to H? All magnetic moments parallel to H?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4296335" cy="1248931"/>
            </a:xfrm>
            <a:prstGeom prst="rect">
              <a:avLst/>
            </a:prstGeom>
            <a:effectLst/>
          </p:spPr>
        </p:pic>
      </p:grpSp>
      <p:grpSp>
        <p:nvGrpSpPr>
          <p:cNvPr id="1459" name="Group"/>
          <p:cNvGrpSpPr/>
          <p:nvPr/>
        </p:nvGrpSpPr>
        <p:grpSpPr>
          <a:xfrm>
            <a:off x="20707010" y="7018578"/>
            <a:ext cx="653540" cy="582831"/>
            <a:chOff x="-63500" y="-63500"/>
            <a:chExt cx="653538" cy="582829"/>
          </a:xfrm>
        </p:grpSpPr>
        <p:pic>
          <p:nvPicPr>
            <p:cNvPr id="1472" name="Connection Line" descr="Connection Lin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00114" y="-63500"/>
              <a:ext cx="489925" cy="582830"/>
            </a:xfrm>
            <a:prstGeom prst="rect">
              <a:avLst/>
            </a:prstGeom>
            <a:effectLst/>
          </p:spPr>
        </p:pic>
        <p:pic>
          <p:nvPicPr>
            <p:cNvPr id="1474" name="Connection Line" descr="Connection Line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-63500" y="185747"/>
              <a:ext cx="300213" cy="331712"/>
            </a:xfrm>
            <a:prstGeom prst="rect">
              <a:avLst/>
            </a:prstGeom>
            <a:effectLst/>
          </p:spPr>
        </p:pic>
      </p:grpSp>
      <p:pic>
        <p:nvPicPr>
          <p:cNvPr id="1460" name="Line Line" descr="Line Lin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055169">
            <a:off x="9099036" y="7909910"/>
            <a:ext cx="1598089" cy="447690"/>
          </a:xfrm>
          <a:prstGeom prst="rect">
            <a:avLst/>
          </a:prstGeom>
        </p:spPr>
      </p:pic>
      <p:pic>
        <p:nvPicPr>
          <p:cNvPr id="1462" name="Line Line" descr="Line Line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 rot="9374740">
            <a:off x="14511072" y="7866689"/>
            <a:ext cx="1654546" cy="447690"/>
          </a:xfrm>
          <a:prstGeom prst="rect">
            <a:avLst/>
          </a:prstGeom>
        </p:spPr>
      </p:pic>
      <p:sp>
        <p:nvSpPr>
          <p:cNvPr id="1464" name="Rectangle"/>
          <p:cNvSpPr/>
          <p:nvPr/>
        </p:nvSpPr>
        <p:spPr>
          <a:xfrm>
            <a:off x="4693448" y="9164522"/>
            <a:ext cx="1270001" cy="3107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1465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3726822" y="10760997"/>
            <a:ext cx="3177379" cy="540315"/>
          </a:xfrm>
          <a:prstGeom prst="rect">
            <a:avLst/>
          </a:prstGeom>
        </p:spPr>
      </p:pic>
      <p:sp>
        <p:nvSpPr>
          <p:cNvPr id="1467" name="H"/>
          <p:cNvSpPr txBox="1"/>
          <p:nvPr/>
        </p:nvSpPr>
        <p:spPr>
          <a:xfrm>
            <a:off x="4512257" y="9504902"/>
            <a:ext cx="698829" cy="124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14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0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40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40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exchange-dmi.mp4" descr="exchange-dmi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8527302"/>
            <a:ext cx="24384001" cy="5300871"/>
          </a:xfrm>
          <a:prstGeom prst="rect">
            <a:avLst/>
          </a:prstGeom>
          <a:ln w="12700">
            <a:miter lim="400000"/>
          </a:ln>
        </p:spPr>
      </p:pic>
      <p:sp>
        <p:nvSpPr>
          <p:cNvPr id="1478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479" name="Exchange and dmi (T)"/>
          <p:cNvSpPr txBox="1"/>
          <p:nvPr>
            <p:ph type="title"/>
          </p:nvPr>
        </p:nvSpPr>
        <p:spPr>
          <a:xfrm>
            <a:off x="762000" y="2159000"/>
            <a:ext cx="11357632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Exchange and dmi (T)</a:t>
            </a:r>
          </a:p>
        </p:txBody>
      </p:sp>
      <p:grpSp>
        <p:nvGrpSpPr>
          <p:cNvPr id="1500" name="Group"/>
          <p:cNvGrpSpPr/>
          <p:nvPr/>
        </p:nvGrpSpPr>
        <p:grpSpPr>
          <a:xfrm>
            <a:off x="2910474" y="3201743"/>
            <a:ext cx="8457603" cy="3000051"/>
            <a:chOff x="-252384" y="-158198"/>
            <a:chExt cx="8457602" cy="3000050"/>
          </a:xfrm>
        </p:grpSpPr>
        <p:pic>
          <p:nvPicPr>
            <p:cNvPr id="1480" name="Line Line" descr="Line 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6744358">
              <a:off x="6236710" y="730850"/>
              <a:ext cx="2143779" cy="540315"/>
            </a:xfrm>
            <a:prstGeom prst="rect">
              <a:avLst/>
            </a:prstGeom>
            <a:effectLst/>
          </p:spPr>
        </p:pic>
        <p:pic>
          <p:nvPicPr>
            <p:cNvPr id="1482" name="Line Line" descr="Line 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388720" y="1987524"/>
              <a:ext cx="1192454" cy="447690"/>
            </a:xfrm>
            <a:prstGeom prst="rect">
              <a:avLst/>
            </a:prstGeom>
            <a:effectLst/>
          </p:spPr>
        </p:pic>
        <p:grpSp>
          <p:nvGrpSpPr>
            <p:cNvPr id="1493" name="Group"/>
            <p:cNvGrpSpPr/>
            <p:nvPr/>
          </p:nvGrpSpPr>
          <p:grpSpPr>
            <a:xfrm>
              <a:off x="-252385" y="-158199"/>
              <a:ext cx="4362728" cy="3000051"/>
              <a:chOff x="-252384" y="-158198"/>
              <a:chExt cx="4362726" cy="3000049"/>
            </a:xfrm>
          </p:grpSpPr>
          <p:grpSp>
            <p:nvGrpSpPr>
              <p:cNvPr id="1488" name="Group"/>
              <p:cNvGrpSpPr/>
              <p:nvPr/>
            </p:nvGrpSpPr>
            <p:grpSpPr>
              <a:xfrm>
                <a:off x="-252385" y="-158199"/>
                <a:ext cx="1549017" cy="3000051"/>
                <a:chOff x="-252384" y="-158198"/>
                <a:chExt cx="1549015" cy="3000049"/>
              </a:xfrm>
            </p:grpSpPr>
            <p:pic>
              <p:nvPicPr>
                <p:cNvPr id="1484" name="Line Line" descr="Line Line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 rot="15122767">
                  <a:off x="-768021" y="717466"/>
                  <a:ext cx="2233871" cy="540315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486" name="Circle"/>
                <p:cNvSpPr/>
                <p:nvPr/>
              </p:nvSpPr>
              <p:spPr>
                <a:xfrm>
                  <a:off x="47700" y="1592921"/>
                  <a:ext cx="1248932" cy="12489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hueOff val="-84091"/>
                        <a:satOff val="15316"/>
                        <a:lumOff val="24313"/>
                      </a:schemeClr>
                    </a:gs>
                    <a:gs pos="100000">
                      <a:schemeClr val="accent1">
                        <a:hueOff val="262910"/>
                        <a:satOff val="3867"/>
                        <a:lumOff val="-18039"/>
                      </a:schemeClr>
                    </a:gs>
                  </a:gsLst>
                  <a:lin ang="6528979" scaled="0"/>
                </a:gra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46100" dist="0" dir="0">
                    <a:srgbClr val="000000">
                      <a:alpha val="61247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1487" name="m1"/>
                <p:cNvSpPr txBox="1"/>
                <p:nvPr/>
              </p:nvSpPr>
              <p:spPr>
                <a:xfrm>
                  <a:off x="264927" y="113361"/>
                  <a:ext cx="814478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1" sz="4000">
                      <a:solidFill>
                        <a:schemeClr val="accent1"/>
                      </a:solidFill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pPr>
                  <a:r>
                    <a:t>m</a:t>
                  </a:r>
                  <a:r>
                    <a:rPr b="0" baseline="-5999">
                      <a:latin typeface="Avenir Next Medium"/>
                      <a:ea typeface="Avenir Next Medium"/>
                      <a:cs typeface="Avenir Next Medium"/>
                      <a:sym typeface="Avenir Next Medium"/>
                    </a:rPr>
                    <a:t>1</a:t>
                  </a:r>
                </a:p>
              </p:txBody>
            </p:sp>
          </p:grpSp>
          <p:pic>
            <p:nvPicPr>
              <p:cNvPr id="1489" name="Line Line" descr="Line Line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 rot="18233427">
                <a:off x="1912049" y="901320"/>
                <a:ext cx="2330204" cy="540315"/>
              </a:xfrm>
              <a:prstGeom prst="rect">
                <a:avLst/>
              </a:prstGeom>
              <a:effectLst/>
            </p:spPr>
          </p:pic>
          <p:sp>
            <p:nvSpPr>
              <p:cNvPr id="1491" name="Circle"/>
              <p:cNvSpPr/>
              <p:nvPr/>
            </p:nvSpPr>
            <p:spPr>
              <a:xfrm>
                <a:off x="1846636" y="1592921"/>
                <a:ext cx="1248931" cy="12489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hueOff val="-84091"/>
                      <a:satOff val="15316"/>
                      <a:lumOff val="24313"/>
                    </a:schemeClr>
                  </a:gs>
                  <a:gs pos="100000">
                    <a:schemeClr val="accent1">
                      <a:hueOff val="262910"/>
                      <a:satOff val="3867"/>
                      <a:lumOff val="-18039"/>
                    </a:schemeClr>
                  </a:gs>
                </a:gsLst>
                <a:lin ang="6528979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46100" dist="0" dir="0">
                  <a:srgbClr val="000000">
                    <a:alpha val="612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1492" name="m2"/>
              <p:cNvSpPr txBox="1"/>
              <p:nvPr/>
            </p:nvSpPr>
            <p:spPr>
              <a:xfrm>
                <a:off x="3295865" y="569355"/>
                <a:ext cx="814478" cy="7262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4000">
                    <a:solidFill>
                      <a:schemeClr val="accent1"/>
                    </a:solidFill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pPr>
                <a:r>
                  <a:t>m</a:t>
                </a:r>
                <a:r>
                  <a:rPr b="0" baseline="-5999"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2</a:t>
                </a:r>
              </a:p>
            </p:txBody>
          </p:sp>
        </p:grpSp>
        <p:pic>
          <p:nvPicPr>
            <p:cNvPr id="1494" name="Line Line" descr="Line 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6744358">
              <a:off x="4551346" y="730850"/>
              <a:ext cx="2143779" cy="540315"/>
            </a:xfrm>
            <a:prstGeom prst="rect">
              <a:avLst/>
            </a:prstGeom>
            <a:effectLst/>
          </p:spPr>
        </p:pic>
        <p:sp>
          <p:nvSpPr>
            <p:cNvPr id="1496" name="Circle"/>
            <p:cNvSpPr/>
            <p:nvPr/>
          </p:nvSpPr>
          <p:spPr>
            <a:xfrm>
              <a:off x="4840254" y="1586903"/>
              <a:ext cx="1248932" cy="12489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497" name="m1"/>
            <p:cNvSpPr txBox="1"/>
            <p:nvPr/>
          </p:nvSpPr>
          <p:spPr>
            <a:xfrm>
              <a:off x="5727853" y="265795"/>
              <a:ext cx="814478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1</a:t>
              </a:r>
            </a:p>
          </p:txBody>
        </p:sp>
        <p:sp>
          <p:nvSpPr>
            <p:cNvPr id="1498" name="Circle"/>
            <p:cNvSpPr/>
            <p:nvPr/>
          </p:nvSpPr>
          <p:spPr>
            <a:xfrm>
              <a:off x="6538752" y="1586903"/>
              <a:ext cx="1248932" cy="12489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499" name="m2"/>
            <p:cNvSpPr txBox="1"/>
            <p:nvPr/>
          </p:nvSpPr>
          <p:spPr>
            <a:xfrm>
              <a:off x="7390741" y="243365"/>
              <a:ext cx="814477" cy="726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2</a:t>
              </a:r>
            </a:p>
          </p:txBody>
        </p:sp>
      </p:grpSp>
      <p:grpSp>
        <p:nvGrpSpPr>
          <p:cNvPr id="1503" name="All magnetic moments parallel to each other?"/>
          <p:cNvGrpSpPr/>
          <p:nvPr/>
        </p:nvGrpSpPr>
        <p:grpSpPr>
          <a:xfrm>
            <a:off x="4732196" y="6881206"/>
            <a:ext cx="4296336" cy="1248931"/>
            <a:chOff x="0" y="0"/>
            <a:chExt cx="4296334" cy="1248930"/>
          </a:xfrm>
        </p:grpSpPr>
        <p:sp>
          <p:nvSpPr>
            <p:cNvPr id="1502" name="All magnetic moments parallel to each other?"/>
            <p:cNvSpPr txBox="1"/>
            <p:nvPr/>
          </p:nvSpPr>
          <p:spPr>
            <a:xfrm>
              <a:off x="38100" y="38100"/>
              <a:ext cx="4220135" cy="1172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spcBef>
                  <a:spcPts val="0"/>
                </a:spcBef>
              </a:lvl1pPr>
            </a:lstStyle>
            <a:p>
              <a:pPr/>
              <a:r>
                <a:t>All magnetic moments parallel to each other?</a:t>
              </a:r>
            </a:p>
          </p:txBody>
        </p:sp>
        <p:pic>
          <p:nvPicPr>
            <p:cNvPr id="1501" name="All magnetic moments parallel to each other? All magnetic moments parallel to each other?" descr="All magnetic moments parallel to each other? All magnetic moments parallel to each other?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4296335" cy="1248931"/>
            </a:xfrm>
            <a:prstGeom prst="rect">
              <a:avLst/>
            </a:prstGeom>
            <a:effectLst/>
          </p:spPr>
        </p:pic>
      </p:grpSp>
      <p:grpSp>
        <p:nvGrpSpPr>
          <p:cNvPr id="1506" name="Energies have to compete and reach a compromise."/>
          <p:cNvGrpSpPr/>
          <p:nvPr/>
        </p:nvGrpSpPr>
        <p:grpSpPr>
          <a:xfrm>
            <a:off x="10857264" y="7087610"/>
            <a:ext cx="3676119" cy="1804330"/>
            <a:chOff x="0" y="0"/>
            <a:chExt cx="3676118" cy="1804329"/>
          </a:xfrm>
        </p:grpSpPr>
        <p:sp>
          <p:nvSpPr>
            <p:cNvPr id="1505" name="Energies have to compete and reach a compromise."/>
            <p:cNvSpPr txBox="1"/>
            <p:nvPr/>
          </p:nvSpPr>
          <p:spPr>
            <a:xfrm>
              <a:off x="38100" y="38100"/>
              <a:ext cx="3599919" cy="1728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spcBef>
                  <a:spcPts val="0"/>
                </a:spcBef>
              </a:lvl1pPr>
            </a:lstStyle>
            <a:p>
              <a:pPr/>
              <a:r>
                <a:t>Energies have to compete and reach a compromise.</a:t>
              </a:r>
            </a:p>
          </p:txBody>
        </p:sp>
        <p:pic>
          <p:nvPicPr>
            <p:cNvPr id="1504" name="Energies have to compete and reach a compromise. Energies have to compete and reach a compromise." descr="Energies have to compete and reach a compromise. Energies have to compete and reach a compromise.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3676119" cy="1804330"/>
            </a:xfrm>
            <a:prstGeom prst="rect">
              <a:avLst/>
            </a:prstGeom>
            <a:effectLst/>
          </p:spPr>
        </p:pic>
      </p:grpSp>
      <p:pic>
        <p:nvPicPr>
          <p:cNvPr id="1507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055169">
            <a:off x="9164375" y="7753581"/>
            <a:ext cx="1598089" cy="447690"/>
          </a:xfrm>
          <a:prstGeom prst="rect">
            <a:avLst/>
          </a:prstGeom>
        </p:spPr>
      </p:pic>
      <p:pic>
        <p:nvPicPr>
          <p:cNvPr id="1509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689217" y="5500521"/>
            <a:ext cx="1328941" cy="447690"/>
          </a:xfrm>
          <a:prstGeom prst="rect">
            <a:avLst/>
          </a:prstGeom>
        </p:spPr>
      </p:pic>
      <p:pic>
        <p:nvPicPr>
          <p:cNvPr id="1511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5122767">
            <a:off x="13548046" y="4095292"/>
            <a:ext cx="2271470" cy="540316"/>
          </a:xfrm>
          <a:prstGeom prst="rect">
            <a:avLst/>
          </a:prstGeom>
        </p:spPr>
      </p:pic>
      <p:sp>
        <p:nvSpPr>
          <p:cNvPr id="1513" name="Circle"/>
          <p:cNvSpPr/>
          <p:nvPr/>
        </p:nvSpPr>
        <p:spPr>
          <a:xfrm>
            <a:off x="14377629" y="4981463"/>
            <a:ext cx="1271355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514" name="m1"/>
          <p:cNvSpPr txBox="1"/>
          <p:nvPr/>
        </p:nvSpPr>
        <p:spPr>
          <a:xfrm>
            <a:off x="14598756" y="3475338"/>
            <a:ext cx="829102" cy="6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pic>
        <p:nvPicPr>
          <p:cNvPr id="1515" name="Line Line" descr="Line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8233427">
            <a:off x="16276296" y="4282020"/>
            <a:ext cx="2369534" cy="540315"/>
          </a:xfrm>
          <a:prstGeom prst="rect">
            <a:avLst/>
          </a:prstGeom>
        </p:spPr>
      </p:pic>
      <p:sp>
        <p:nvSpPr>
          <p:cNvPr id="1517" name="Circle"/>
          <p:cNvSpPr/>
          <p:nvPr/>
        </p:nvSpPr>
        <p:spPr>
          <a:xfrm>
            <a:off x="16208864" y="4981463"/>
            <a:ext cx="1271356" cy="1271355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518" name="m2"/>
          <p:cNvSpPr txBox="1"/>
          <p:nvPr/>
        </p:nvSpPr>
        <p:spPr>
          <a:xfrm>
            <a:off x="17684114" y="3939520"/>
            <a:ext cx="829101" cy="73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2</a:t>
            </a:r>
          </a:p>
        </p:txBody>
      </p:sp>
      <p:grpSp>
        <p:nvGrpSpPr>
          <p:cNvPr id="1530" name="Group"/>
          <p:cNvGrpSpPr/>
          <p:nvPr/>
        </p:nvGrpSpPr>
        <p:grpSpPr>
          <a:xfrm>
            <a:off x="19169572" y="3313782"/>
            <a:ext cx="3814281" cy="2951011"/>
            <a:chOff x="0" y="-69850"/>
            <a:chExt cx="3814279" cy="2951009"/>
          </a:xfrm>
        </p:grpSpPr>
        <p:pic>
          <p:nvPicPr>
            <p:cNvPr id="1519" name="Line Line" descr="Line Line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 rot="16200000">
              <a:off x="-441923" y="737965"/>
              <a:ext cx="2155947" cy="540316"/>
            </a:xfrm>
            <a:prstGeom prst="rect">
              <a:avLst/>
            </a:prstGeom>
            <a:effectLst/>
          </p:spPr>
        </p:pic>
        <p:sp>
          <p:nvSpPr>
            <p:cNvPr id="1521" name="Circle"/>
            <p:cNvSpPr/>
            <p:nvPr/>
          </p:nvSpPr>
          <p:spPr>
            <a:xfrm>
              <a:off x="0" y="1609805"/>
              <a:ext cx="1271355" cy="127135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522" name="m1"/>
            <p:cNvSpPr txBox="1"/>
            <p:nvPr/>
          </p:nvSpPr>
          <p:spPr>
            <a:xfrm>
              <a:off x="735471" y="264977"/>
              <a:ext cx="829101" cy="646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1</a:t>
              </a:r>
            </a:p>
          </p:txBody>
        </p:sp>
        <p:sp>
          <p:nvSpPr>
            <p:cNvPr id="1523" name="Circle"/>
            <p:cNvSpPr/>
            <p:nvPr/>
          </p:nvSpPr>
          <p:spPr>
            <a:xfrm>
              <a:off x="1728994" y="1609805"/>
              <a:ext cx="1271355" cy="127135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524" name="m2"/>
            <p:cNvSpPr txBox="1"/>
            <p:nvPr/>
          </p:nvSpPr>
          <p:spPr>
            <a:xfrm>
              <a:off x="2985179" y="1754047"/>
              <a:ext cx="829101" cy="739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2</a:t>
              </a:r>
            </a:p>
          </p:txBody>
        </p:sp>
        <p:pic>
          <p:nvPicPr>
            <p:cNvPr id="1525" name="Circle Circle" descr="Circle Circle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051790" y="1938728"/>
              <a:ext cx="625761" cy="625761"/>
            </a:xfrm>
            <a:prstGeom prst="rect">
              <a:avLst/>
            </a:prstGeom>
            <a:effectLst/>
          </p:spPr>
        </p:pic>
        <p:grpSp>
          <p:nvGrpSpPr>
            <p:cNvPr id="1529" name="Circle"/>
            <p:cNvGrpSpPr/>
            <p:nvPr/>
          </p:nvGrpSpPr>
          <p:grpSpPr>
            <a:xfrm>
              <a:off x="2267344" y="2154281"/>
              <a:ext cx="194654" cy="194654"/>
              <a:chOff x="0" y="0"/>
              <a:chExt cx="194653" cy="194653"/>
            </a:xfrm>
          </p:grpSpPr>
          <p:sp>
            <p:nvSpPr>
              <p:cNvPr id="1528" name="Circle"/>
              <p:cNvSpPr/>
              <p:nvPr/>
            </p:nvSpPr>
            <p:spPr>
              <a:xfrm>
                <a:off x="50800" y="50800"/>
                <a:ext cx="93054" cy="9305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pic>
            <p:nvPicPr>
              <p:cNvPr id="1527" name="Circle Circle" descr="Circle Circle"/>
              <p:cNvPicPr>
                <a:picLocks noChangeAspect="0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0" y="0"/>
                <a:ext cx="194654" cy="19465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531" name="(D&gt;0)"/>
          <p:cNvSpPr txBox="1"/>
          <p:nvPr/>
        </p:nvSpPr>
        <p:spPr>
          <a:xfrm>
            <a:off x="17580205" y="4720020"/>
            <a:ext cx="1489379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0" i="1">
                <a:solidFill>
                  <a:srgbClr val="838787"/>
                </a:solidFill>
              </a:rPr>
              <a:t>(</a:t>
            </a:r>
            <a:r>
              <a:rPr b="0" i="1"/>
              <a:t>D</a:t>
            </a:r>
            <a:r>
              <a:rPr b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&gt;0)</a:t>
            </a:r>
          </a:p>
        </p:txBody>
      </p:sp>
      <p:pic>
        <p:nvPicPr>
          <p:cNvPr id="1532" name="Line Line" descr="Line Line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9332364" y="6400496"/>
            <a:ext cx="2694172" cy="540315"/>
          </a:xfrm>
          <a:prstGeom prst="rect">
            <a:avLst/>
          </a:prstGeom>
        </p:spPr>
      </p:pic>
      <p:sp>
        <p:nvSpPr>
          <p:cNvPr id="1534" name="D"/>
          <p:cNvSpPr txBox="1"/>
          <p:nvPr/>
        </p:nvSpPr>
        <p:spPr>
          <a:xfrm>
            <a:off x="21777222" y="6610356"/>
            <a:ext cx="569496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</a:t>
            </a:r>
          </a:p>
        </p:txBody>
      </p:sp>
      <p:grpSp>
        <p:nvGrpSpPr>
          <p:cNvPr id="1537" name="All magnetic moments perpendicular to each other?"/>
          <p:cNvGrpSpPr/>
          <p:nvPr/>
        </p:nvGrpSpPr>
        <p:grpSpPr>
          <a:xfrm>
            <a:off x="16362116" y="6881206"/>
            <a:ext cx="4436792" cy="1756923"/>
            <a:chOff x="0" y="0"/>
            <a:chExt cx="4436791" cy="1756922"/>
          </a:xfrm>
        </p:grpSpPr>
        <p:sp>
          <p:nvSpPr>
            <p:cNvPr id="1536" name="All magnetic moments perpendicular to each other?"/>
            <p:cNvSpPr txBox="1"/>
            <p:nvPr/>
          </p:nvSpPr>
          <p:spPr>
            <a:xfrm>
              <a:off x="38100" y="38100"/>
              <a:ext cx="4360592" cy="1680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spcBef>
                  <a:spcPts val="0"/>
                </a:spcBef>
              </a:lvl1pPr>
            </a:lstStyle>
            <a:p>
              <a:pPr/>
              <a:r>
                <a:t>All magnetic moments perpendicular to each other?</a:t>
              </a:r>
            </a:p>
          </p:txBody>
        </p:sp>
        <p:pic>
          <p:nvPicPr>
            <p:cNvPr id="1535" name="All magnetic moments perpendicular to each other? All magnetic moments perpendicular to each other?" descr="All magnetic moments perpendicular to each other? All magnetic moments perpendicular to each other?"/>
            <p:cNvPicPr>
              <a:picLocks noChangeAspect="0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0" y="0"/>
              <a:ext cx="4436792" cy="1756923"/>
            </a:xfrm>
            <a:prstGeom prst="rect">
              <a:avLst/>
            </a:prstGeom>
            <a:effectLst/>
          </p:spPr>
        </p:pic>
      </p:grpSp>
      <p:pic>
        <p:nvPicPr>
          <p:cNvPr id="1538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9000000">
            <a:off x="14539750" y="7670079"/>
            <a:ext cx="1598089" cy="447690"/>
          </a:xfrm>
          <a:prstGeom prst="rect">
            <a:avLst/>
          </a:prstGeom>
        </p:spPr>
      </p:pic>
      <p:grpSp>
        <p:nvGrpSpPr>
          <p:cNvPr id="1542" name="Group"/>
          <p:cNvGrpSpPr/>
          <p:nvPr/>
        </p:nvGrpSpPr>
        <p:grpSpPr>
          <a:xfrm>
            <a:off x="9299030" y="7208789"/>
            <a:ext cx="562402" cy="593765"/>
            <a:chOff x="-63500" y="-63500"/>
            <a:chExt cx="562401" cy="593764"/>
          </a:xfrm>
        </p:grpSpPr>
        <p:pic>
          <p:nvPicPr>
            <p:cNvPr id="1550" name="Connection Line" descr="Connection Line"/>
            <p:cNvPicPr>
              <a:picLocks noChangeAspect="0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-53978" y="-49232"/>
              <a:ext cx="518878" cy="567754"/>
            </a:xfrm>
            <a:prstGeom prst="rect">
              <a:avLst/>
            </a:prstGeom>
            <a:effectLst/>
          </p:spPr>
        </p:pic>
        <p:pic>
          <p:nvPicPr>
            <p:cNvPr id="1552" name="Connection Line" descr="Connection Line"/>
            <p:cNvPicPr>
              <a:picLocks noChangeAspect="0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-63500" y="-63500"/>
              <a:ext cx="562402" cy="593765"/>
            </a:xfrm>
            <a:prstGeom prst="rect">
              <a:avLst/>
            </a:prstGeom>
            <a:effectLst/>
          </p:spPr>
        </p:pic>
      </p:grpSp>
      <p:grpSp>
        <p:nvGrpSpPr>
          <p:cNvPr id="1545" name="Group"/>
          <p:cNvGrpSpPr/>
          <p:nvPr/>
        </p:nvGrpSpPr>
        <p:grpSpPr>
          <a:xfrm>
            <a:off x="20907233" y="7208789"/>
            <a:ext cx="562403" cy="593765"/>
            <a:chOff x="-63500" y="-63500"/>
            <a:chExt cx="562401" cy="593764"/>
          </a:xfrm>
        </p:grpSpPr>
        <p:pic>
          <p:nvPicPr>
            <p:cNvPr id="1554" name="Connection Line" descr="Connection Line"/>
            <p:cNvPicPr>
              <a:picLocks noChangeAspect="0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-53978" y="-49232"/>
              <a:ext cx="518878" cy="567754"/>
            </a:xfrm>
            <a:prstGeom prst="rect">
              <a:avLst/>
            </a:prstGeom>
            <a:effectLst/>
          </p:spPr>
        </p:pic>
        <p:pic>
          <p:nvPicPr>
            <p:cNvPr id="1556" name="Connection Line" descr="Connection Line"/>
            <p:cNvPicPr>
              <a:picLocks noChangeAspect="0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-63500" y="-63500"/>
              <a:ext cx="562402" cy="593765"/>
            </a:xfrm>
            <a:prstGeom prst="rect">
              <a:avLst/>
            </a:prstGeom>
            <a:effectLst/>
          </p:spPr>
        </p:pic>
      </p:grpSp>
      <p:sp>
        <p:nvSpPr>
          <p:cNvPr id="1546" name="Rectangle"/>
          <p:cNvSpPr/>
          <p:nvPr/>
        </p:nvSpPr>
        <p:spPr>
          <a:xfrm>
            <a:off x="4217201" y="11190682"/>
            <a:ext cx="2016434" cy="124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1547" name="Line Line" descr="Line Line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4313320" y="11486062"/>
            <a:ext cx="1894570" cy="540316"/>
          </a:xfrm>
          <a:prstGeom prst="rect">
            <a:avLst/>
          </a:prstGeom>
        </p:spPr>
      </p:pic>
      <p:sp>
        <p:nvSpPr>
          <p:cNvPr id="1549" name="D"/>
          <p:cNvSpPr txBox="1"/>
          <p:nvPr/>
        </p:nvSpPr>
        <p:spPr>
          <a:xfrm>
            <a:off x="5230615" y="11785570"/>
            <a:ext cx="569496" cy="73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14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7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47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47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560" name="More complicated case in a 2d sample (1/2)"/>
          <p:cNvSpPr txBox="1"/>
          <p:nvPr>
            <p:ph type="title"/>
          </p:nvPr>
        </p:nvSpPr>
        <p:spPr>
          <a:xfrm>
            <a:off x="762000" y="2159000"/>
            <a:ext cx="20408694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More complicated case in a 2d sample (1/2)</a:t>
            </a:r>
          </a:p>
        </p:txBody>
      </p:sp>
      <p:pic>
        <p:nvPicPr>
          <p:cNvPr id="1561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044063" y="5205965"/>
            <a:ext cx="3177379" cy="540315"/>
          </a:xfrm>
          <a:prstGeom prst="rect">
            <a:avLst/>
          </a:prstGeom>
        </p:spPr>
      </p:pic>
      <p:pic>
        <p:nvPicPr>
          <p:cNvPr id="1563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598724">
            <a:off x="4141635" y="5853262"/>
            <a:ext cx="2460522" cy="540315"/>
          </a:xfrm>
          <a:prstGeom prst="rect">
            <a:avLst/>
          </a:prstGeom>
        </p:spPr>
      </p:pic>
      <p:sp>
        <p:nvSpPr>
          <p:cNvPr id="1565" name="Circle"/>
          <p:cNvSpPr/>
          <p:nvPr/>
        </p:nvSpPr>
        <p:spPr>
          <a:xfrm>
            <a:off x="4007436" y="6595690"/>
            <a:ext cx="1248931" cy="1248931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566" name="H"/>
          <p:cNvSpPr txBox="1"/>
          <p:nvPr/>
        </p:nvSpPr>
        <p:spPr>
          <a:xfrm>
            <a:off x="3829498" y="3949870"/>
            <a:ext cx="698829" cy="124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1567" name="m"/>
          <p:cNvSpPr txBox="1"/>
          <p:nvPr/>
        </p:nvSpPr>
        <p:spPr>
          <a:xfrm>
            <a:off x="4974568" y="4853673"/>
            <a:ext cx="698829" cy="124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156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2545" y="6992450"/>
            <a:ext cx="1611714" cy="447690"/>
          </a:xfrm>
          <a:prstGeom prst="rect">
            <a:avLst/>
          </a:prstGeom>
        </p:spPr>
      </p:pic>
      <p:pic>
        <p:nvPicPr>
          <p:cNvPr id="157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798696" y="5180394"/>
            <a:ext cx="3177379" cy="540315"/>
          </a:xfrm>
          <a:prstGeom prst="rect">
            <a:avLst/>
          </a:prstGeom>
        </p:spPr>
      </p:pic>
      <p:pic>
        <p:nvPicPr>
          <p:cNvPr id="157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7255258" y="5636957"/>
            <a:ext cx="2264254" cy="540315"/>
          </a:xfrm>
          <a:prstGeom prst="rect">
            <a:avLst/>
          </a:prstGeom>
        </p:spPr>
      </p:pic>
      <p:sp>
        <p:nvSpPr>
          <p:cNvPr id="1574" name="Circle"/>
          <p:cNvSpPr/>
          <p:nvPr/>
        </p:nvSpPr>
        <p:spPr>
          <a:xfrm>
            <a:off x="7762068" y="6570119"/>
            <a:ext cx="1248932" cy="1248932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575" name="H"/>
          <p:cNvSpPr txBox="1"/>
          <p:nvPr/>
        </p:nvSpPr>
        <p:spPr>
          <a:xfrm>
            <a:off x="7584130" y="3924299"/>
            <a:ext cx="698829" cy="124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1576" name="m"/>
          <p:cNvSpPr txBox="1"/>
          <p:nvPr/>
        </p:nvSpPr>
        <p:spPr>
          <a:xfrm>
            <a:off x="7596830" y="4853673"/>
            <a:ext cx="698829" cy="124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grpSp>
        <p:nvGrpSpPr>
          <p:cNvPr id="1594" name="Group"/>
          <p:cNvGrpSpPr/>
          <p:nvPr/>
        </p:nvGrpSpPr>
        <p:grpSpPr>
          <a:xfrm>
            <a:off x="16057847" y="4101524"/>
            <a:ext cx="4148529" cy="3954205"/>
            <a:chOff x="0" y="0"/>
            <a:chExt cx="4148528" cy="3954203"/>
          </a:xfrm>
        </p:grpSpPr>
        <p:pic>
          <p:nvPicPr>
            <p:cNvPr id="1577" name="Line Line" descr="Line 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6200000">
              <a:off x="-1141129" y="2120536"/>
              <a:ext cx="3545603" cy="101601"/>
            </a:xfrm>
            <a:prstGeom prst="rect">
              <a:avLst/>
            </a:prstGeom>
            <a:effectLst/>
          </p:spPr>
        </p:pic>
        <p:pic>
          <p:nvPicPr>
            <p:cNvPr id="1579" name="Line Line" descr="Line Lin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8900000">
              <a:off x="321012" y="1744301"/>
              <a:ext cx="1774878" cy="540409"/>
            </a:xfrm>
            <a:prstGeom prst="rect">
              <a:avLst/>
            </a:prstGeom>
            <a:effectLst/>
          </p:spPr>
        </p:pic>
        <p:sp>
          <p:nvSpPr>
            <p:cNvPr id="1581" name="Oval"/>
            <p:cNvSpPr/>
            <p:nvPr/>
          </p:nvSpPr>
          <p:spPr>
            <a:xfrm>
              <a:off x="0" y="2263633"/>
              <a:ext cx="1263348" cy="12445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582" name="u"/>
            <p:cNvSpPr txBox="1"/>
            <p:nvPr/>
          </p:nvSpPr>
          <p:spPr>
            <a:xfrm>
              <a:off x="109178" y="31130"/>
              <a:ext cx="706896" cy="12445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u</a:t>
              </a:r>
            </a:p>
          </p:txBody>
        </p:sp>
        <p:sp>
          <p:nvSpPr>
            <p:cNvPr id="1583" name="m"/>
            <p:cNvSpPr txBox="1"/>
            <p:nvPr/>
          </p:nvSpPr>
          <p:spPr>
            <a:xfrm>
              <a:off x="750307" y="1098381"/>
              <a:ext cx="706896" cy="12445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</a:t>
              </a:r>
            </a:p>
          </p:txBody>
        </p:sp>
        <p:pic>
          <p:nvPicPr>
            <p:cNvPr id="1584" name="Line Line" descr="Line 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6200000">
              <a:off x="1744052" y="2130603"/>
              <a:ext cx="3545603" cy="101601"/>
            </a:xfrm>
            <a:prstGeom prst="rect">
              <a:avLst/>
            </a:prstGeom>
            <a:effectLst/>
          </p:spPr>
        </p:pic>
        <p:pic>
          <p:nvPicPr>
            <p:cNvPr id="1586" name="Line Line" descr="Line Lin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16200000">
              <a:off x="2728856" y="1588247"/>
              <a:ext cx="1576946" cy="540315"/>
            </a:xfrm>
            <a:prstGeom prst="rect">
              <a:avLst/>
            </a:prstGeom>
            <a:effectLst/>
          </p:spPr>
        </p:pic>
        <p:sp>
          <p:nvSpPr>
            <p:cNvPr id="1588" name="Oval"/>
            <p:cNvSpPr/>
            <p:nvPr/>
          </p:nvSpPr>
          <p:spPr>
            <a:xfrm>
              <a:off x="2885181" y="2273700"/>
              <a:ext cx="1263348" cy="124455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589" name="m"/>
            <p:cNvSpPr txBox="1"/>
            <p:nvPr/>
          </p:nvSpPr>
          <p:spPr>
            <a:xfrm>
              <a:off x="2885179" y="1140283"/>
              <a:ext cx="706896" cy="12445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1590" name="u"/>
            <p:cNvSpPr txBox="1"/>
            <p:nvPr/>
          </p:nvSpPr>
          <p:spPr>
            <a:xfrm>
              <a:off x="2994360" y="0"/>
              <a:ext cx="706895" cy="12445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u</a:t>
              </a:r>
            </a:p>
          </p:txBody>
        </p:sp>
        <p:pic>
          <p:nvPicPr>
            <p:cNvPr id="1591" name="Line Line" descr="Line 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321947" y="2664861"/>
              <a:ext cx="1555917" cy="447690"/>
            </a:xfrm>
            <a:prstGeom prst="rect">
              <a:avLst/>
            </a:prstGeom>
            <a:effectLst/>
          </p:spPr>
        </p:pic>
        <p:sp>
          <p:nvSpPr>
            <p:cNvPr id="1593" name="K&gt;0"/>
            <p:cNvSpPr txBox="1"/>
            <p:nvPr/>
          </p:nvSpPr>
          <p:spPr>
            <a:xfrm>
              <a:off x="1638346" y="2261620"/>
              <a:ext cx="983494" cy="7252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rPr i="1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K</a:t>
              </a:r>
              <a:r>
                <a:t>&gt;0</a:t>
              </a:r>
            </a:p>
          </p:txBody>
        </p:sp>
      </p:grpSp>
      <p:grpSp>
        <p:nvGrpSpPr>
          <p:cNvPr id="1615" name="Group"/>
          <p:cNvGrpSpPr/>
          <p:nvPr/>
        </p:nvGrpSpPr>
        <p:grpSpPr>
          <a:xfrm>
            <a:off x="1868684" y="9199633"/>
            <a:ext cx="8457604" cy="3000051"/>
            <a:chOff x="-252384" y="-158198"/>
            <a:chExt cx="8457602" cy="3000050"/>
          </a:xfrm>
        </p:grpSpPr>
        <p:pic>
          <p:nvPicPr>
            <p:cNvPr id="1595" name="Line Line" descr="Line 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6744358">
              <a:off x="6236710" y="730850"/>
              <a:ext cx="2143779" cy="540315"/>
            </a:xfrm>
            <a:prstGeom prst="rect">
              <a:avLst/>
            </a:prstGeom>
            <a:effectLst/>
          </p:spPr>
        </p:pic>
        <p:pic>
          <p:nvPicPr>
            <p:cNvPr id="1597" name="Line Line" descr="Line Lin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388720" y="1987524"/>
              <a:ext cx="1192454" cy="447690"/>
            </a:xfrm>
            <a:prstGeom prst="rect">
              <a:avLst/>
            </a:prstGeom>
            <a:effectLst/>
          </p:spPr>
        </p:pic>
        <p:grpSp>
          <p:nvGrpSpPr>
            <p:cNvPr id="1608" name="Group"/>
            <p:cNvGrpSpPr/>
            <p:nvPr/>
          </p:nvGrpSpPr>
          <p:grpSpPr>
            <a:xfrm>
              <a:off x="-252385" y="-158199"/>
              <a:ext cx="4362728" cy="3000051"/>
              <a:chOff x="-252384" y="-158198"/>
              <a:chExt cx="4362726" cy="3000049"/>
            </a:xfrm>
          </p:grpSpPr>
          <p:grpSp>
            <p:nvGrpSpPr>
              <p:cNvPr id="1603" name="Group"/>
              <p:cNvGrpSpPr/>
              <p:nvPr/>
            </p:nvGrpSpPr>
            <p:grpSpPr>
              <a:xfrm>
                <a:off x="-252385" y="-158199"/>
                <a:ext cx="1549017" cy="3000051"/>
                <a:chOff x="-252384" y="-158198"/>
                <a:chExt cx="1549015" cy="3000049"/>
              </a:xfrm>
            </p:grpSpPr>
            <p:pic>
              <p:nvPicPr>
                <p:cNvPr id="1599" name="Line Line" descr="Line Line"/>
                <p:cNvPicPr>
                  <a:picLocks noChangeAspect="0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 rot="15122767">
                  <a:off x="-768021" y="717466"/>
                  <a:ext cx="2233871" cy="540315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601" name="Circle"/>
                <p:cNvSpPr/>
                <p:nvPr/>
              </p:nvSpPr>
              <p:spPr>
                <a:xfrm>
                  <a:off x="47700" y="1592921"/>
                  <a:ext cx="1248932" cy="12489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hueOff val="-84091"/>
                        <a:satOff val="15316"/>
                        <a:lumOff val="24313"/>
                      </a:schemeClr>
                    </a:gs>
                    <a:gs pos="100000">
                      <a:schemeClr val="accent1">
                        <a:hueOff val="262910"/>
                        <a:satOff val="3867"/>
                        <a:lumOff val="-18039"/>
                      </a:schemeClr>
                    </a:gs>
                  </a:gsLst>
                  <a:lin ang="6528979" scaled="0"/>
                </a:gra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46100" dist="0" dir="0">
                    <a:srgbClr val="000000">
                      <a:alpha val="61247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1602" name="m1"/>
                <p:cNvSpPr txBox="1"/>
                <p:nvPr/>
              </p:nvSpPr>
              <p:spPr>
                <a:xfrm>
                  <a:off x="264927" y="113361"/>
                  <a:ext cx="814478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1" sz="4000">
                      <a:solidFill>
                        <a:schemeClr val="accent1"/>
                      </a:solidFill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pPr>
                  <a:r>
                    <a:t>m</a:t>
                  </a:r>
                  <a:r>
                    <a:rPr b="0" baseline="-5999">
                      <a:latin typeface="Avenir Next Medium"/>
                      <a:ea typeface="Avenir Next Medium"/>
                      <a:cs typeface="Avenir Next Medium"/>
                      <a:sym typeface="Avenir Next Medium"/>
                    </a:rPr>
                    <a:t>1</a:t>
                  </a:r>
                </a:p>
              </p:txBody>
            </p:sp>
          </p:grpSp>
          <p:pic>
            <p:nvPicPr>
              <p:cNvPr id="1604" name="Line Line" descr="Line Line"/>
              <p:cNvPicPr>
                <a:picLocks noChangeAspect="0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 rot="18233427">
                <a:off x="1912049" y="901320"/>
                <a:ext cx="2330204" cy="540315"/>
              </a:xfrm>
              <a:prstGeom prst="rect">
                <a:avLst/>
              </a:prstGeom>
              <a:effectLst/>
            </p:spPr>
          </p:pic>
          <p:sp>
            <p:nvSpPr>
              <p:cNvPr id="1606" name="Circle"/>
              <p:cNvSpPr/>
              <p:nvPr/>
            </p:nvSpPr>
            <p:spPr>
              <a:xfrm>
                <a:off x="1846636" y="1592921"/>
                <a:ext cx="1248931" cy="12489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hueOff val="-84091"/>
                      <a:satOff val="15316"/>
                      <a:lumOff val="24313"/>
                    </a:schemeClr>
                  </a:gs>
                  <a:gs pos="100000">
                    <a:schemeClr val="accent1">
                      <a:hueOff val="262910"/>
                      <a:satOff val="3867"/>
                      <a:lumOff val="-18039"/>
                    </a:schemeClr>
                  </a:gs>
                </a:gsLst>
                <a:lin ang="6528979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46100" dist="0" dir="0">
                  <a:srgbClr val="000000">
                    <a:alpha val="612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1607" name="m2"/>
              <p:cNvSpPr txBox="1"/>
              <p:nvPr/>
            </p:nvSpPr>
            <p:spPr>
              <a:xfrm>
                <a:off x="3295865" y="569355"/>
                <a:ext cx="814478" cy="7262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4000">
                    <a:solidFill>
                      <a:schemeClr val="accent1"/>
                    </a:solidFill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pPr>
                <a:r>
                  <a:t>m</a:t>
                </a:r>
                <a:r>
                  <a:rPr b="0" baseline="-5999"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2</a:t>
                </a:r>
              </a:p>
            </p:txBody>
          </p:sp>
        </p:grpSp>
        <p:pic>
          <p:nvPicPr>
            <p:cNvPr id="1609" name="Line Line" descr="Line 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6744358">
              <a:off x="4551346" y="730850"/>
              <a:ext cx="2143779" cy="540315"/>
            </a:xfrm>
            <a:prstGeom prst="rect">
              <a:avLst/>
            </a:prstGeom>
            <a:effectLst/>
          </p:spPr>
        </p:pic>
        <p:sp>
          <p:nvSpPr>
            <p:cNvPr id="1611" name="Circle"/>
            <p:cNvSpPr/>
            <p:nvPr/>
          </p:nvSpPr>
          <p:spPr>
            <a:xfrm>
              <a:off x="4840254" y="1586903"/>
              <a:ext cx="1248932" cy="12489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612" name="m1"/>
            <p:cNvSpPr txBox="1"/>
            <p:nvPr/>
          </p:nvSpPr>
          <p:spPr>
            <a:xfrm>
              <a:off x="5727853" y="265795"/>
              <a:ext cx="814478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1</a:t>
              </a:r>
            </a:p>
          </p:txBody>
        </p:sp>
        <p:sp>
          <p:nvSpPr>
            <p:cNvPr id="1613" name="Circle"/>
            <p:cNvSpPr/>
            <p:nvPr/>
          </p:nvSpPr>
          <p:spPr>
            <a:xfrm>
              <a:off x="6538752" y="1586903"/>
              <a:ext cx="1248932" cy="12489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614" name="m2"/>
            <p:cNvSpPr txBox="1"/>
            <p:nvPr/>
          </p:nvSpPr>
          <p:spPr>
            <a:xfrm>
              <a:off x="7390741" y="243365"/>
              <a:ext cx="814477" cy="726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2</a:t>
              </a:r>
            </a:p>
          </p:txBody>
        </p:sp>
      </p:grpSp>
      <p:grpSp>
        <p:nvGrpSpPr>
          <p:cNvPr id="1642" name="Group"/>
          <p:cNvGrpSpPr/>
          <p:nvPr/>
        </p:nvGrpSpPr>
        <p:grpSpPr>
          <a:xfrm>
            <a:off x="13355766" y="9326058"/>
            <a:ext cx="8907166" cy="4147926"/>
            <a:chOff x="-252384" y="-158198"/>
            <a:chExt cx="8907164" cy="4147924"/>
          </a:xfrm>
        </p:grpSpPr>
        <p:pic>
          <p:nvPicPr>
            <p:cNvPr id="1616" name="Line Line" descr="Line Lin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3360146" y="2140579"/>
              <a:ext cx="1328940" cy="447691"/>
            </a:xfrm>
            <a:prstGeom prst="rect">
              <a:avLst/>
            </a:prstGeom>
            <a:effectLst/>
          </p:spPr>
        </p:pic>
        <p:pic>
          <p:nvPicPr>
            <p:cNvPr id="1618" name="Line Line" descr="Line Line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 rot="15122767">
              <a:off x="-781026" y="735350"/>
              <a:ext cx="2271471" cy="540316"/>
            </a:xfrm>
            <a:prstGeom prst="rect">
              <a:avLst/>
            </a:prstGeom>
            <a:effectLst/>
          </p:spPr>
        </p:pic>
        <p:sp>
          <p:nvSpPr>
            <p:cNvPr id="1620" name="Circle"/>
            <p:cNvSpPr/>
            <p:nvPr/>
          </p:nvSpPr>
          <p:spPr>
            <a:xfrm>
              <a:off x="48557" y="1621521"/>
              <a:ext cx="1271356" cy="127135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621" name="m1"/>
            <p:cNvSpPr txBox="1"/>
            <p:nvPr/>
          </p:nvSpPr>
          <p:spPr>
            <a:xfrm>
              <a:off x="269685" y="115396"/>
              <a:ext cx="829101" cy="646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1</a:t>
              </a:r>
            </a:p>
          </p:txBody>
        </p:sp>
        <p:pic>
          <p:nvPicPr>
            <p:cNvPr id="1622" name="Line Line" descr="Line Line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 rot="18233427">
              <a:off x="1947225" y="922078"/>
              <a:ext cx="2369533" cy="540315"/>
            </a:xfrm>
            <a:prstGeom prst="rect">
              <a:avLst/>
            </a:prstGeom>
            <a:effectLst/>
          </p:spPr>
        </p:pic>
        <p:sp>
          <p:nvSpPr>
            <p:cNvPr id="1624" name="Circle"/>
            <p:cNvSpPr/>
            <p:nvPr/>
          </p:nvSpPr>
          <p:spPr>
            <a:xfrm>
              <a:off x="1879793" y="1621521"/>
              <a:ext cx="1271355" cy="127135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84091"/>
                    <a:satOff val="15316"/>
                    <a:lumOff val="24313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1625" name="m2"/>
            <p:cNvSpPr txBox="1"/>
            <p:nvPr/>
          </p:nvSpPr>
          <p:spPr>
            <a:xfrm>
              <a:off x="3355042" y="579578"/>
              <a:ext cx="829102" cy="739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1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m</a:t>
              </a:r>
              <a:r>
                <a:rPr b="0" baseline="-5999">
                  <a:latin typeface="Avenir Next Medium"/>
                  <a:ea typeface="Avenir Next Medium"/>
                  <a:cs typeface="Avenir Next Medium"/>
                  <a:sym typeface="Avenir Next Medium"/>
                </a:rPr>
                <a:t>2</a:t>
              </a:r>
            </a:p>
          </p:txBody>
        </p:sp>
        <p:grpSp>
          <p:nvGrpSpPr>
            <p:cNvPr id="1637" name="Group"/>
            <p:cNvGrpSpPr/>
            <p:nvPr/>
          </p:nvGrpSpPr>
          <p:grpSpPr>
            <a:xfrm>
              <a:off x="4840501" y="-46159"/>
              <a:ext cx="3814280" cy="2951010"/>
              <a:chOff x="0" y="-69850"/>
              <a:chExt cx="3814279" cy="2951009"/>
            </a:xfrm>
          </p:grpSpPr>
          <p:pic>
            <p:nvPicPr>
              <p:cNvPr id="1626" name="Line Line" descr="Line Line"/>
              <p:cNvPicPr>
                <a:picLocks noChangeAspect="0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 rot="16200000">
                <a:off x="-441923" y="737965"/>
                <a:ext cx="2155947" cy="540316"/>
              </a:xfrm>
              <a:prstGeom prst="rect">
                <a:avLst/>
              </a:prstGeom>
              <a:effectLst/>
            </p:spPr>
          </p:pic>
          <p:sp>
            <p:nvSpPr>
              <p:cNvPr id="1628" name="Circle"/>
              <p:cNvSpPr/>
              <p:nvPr/>
            </p:nvSpPr>
            <p:spPr>
              <a:xfrm>
                <a:off x="0" y="1609805"/>
                <a:ext cx="1271355" cy="127135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hueOff val="-84091"/>
                      <a:satOff val="15316"/>
                      <a:lumOff val="24313"/>
                    </a:schemeClr>
                  </a:gs>
                  <a:gs pos="100000">
                    <a:schemeClr val="accent1">
                      <a:hueOff val="262910"/>
                      <a:satOff val="3867"/>
                      <a:lumOff val="-18039"/>
                    </a:schemeClr>
                  </a:gs>
                </a:gsLst>
                <a:lin ang="6528979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46100" dist="0" dir="0">
                  <a:srgbClr val="000000">
                    <a:alpha val="612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1629" name="m1"/>
              <p:cNvSpPr txBox="1"/>
              <p:nvPr/>
            </p:nvSpPr>
            <p:spPr>
              <a:xfrm>
                <a:off x="735471" y="264977"/>
                <a:ext cx="829101" cy="6464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4000">
                    <a:solidFill>
                      <a:schemeClr val="accent1"/>
                    </a:solidFill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pPr>
                <a:r>
                  <a:t>m</a:t>
                </a:r>
                <a:r>
                  <a:rPr b="0" baseline="-5999"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1</a:t>
                </a:r>
              </a:p>
            </p:txBody>
          </p:sp>
          <p:sp>
            <p:nvSpPr>
              <p:cNvPr id="1630" name="Circle"/>
              <p:cNvSpPr/>
              <p:nvPr/>
            </p:nvSpPr>
            <p:spPr>
              <a:xfrm>
                <a:off x="1728994" y="1609805"/>
                <a:ext cx="1271355" cy="127135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hueOff val="-84091"/>
                      <a:satOff val="15316"/>
                      <a:lumOff val="24313"/>
                    </a:schemeClr>
                  </a:gs>
                  <a:gs pos="100000">
                    <a:schemeClr val="accent1">
                      <a:hueOff val="262910"/>
                      <a:satOff val="3867"/>
                      <a:lumOff val="-18039"/>
                    </a:schemeClr>
                  </a:gs>
                </a:gsLst>
                <a:lin ang="6528979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46100" dist="0" dir="0">
                  <a:srgbClr val="000000">
                    <a:alpha val="61247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1631" name="m2"/>
              <p:cNvSpPr txBox="1"/>
              <p:nvPr/>
            </p:nvSpPr>
            <p:spPr>
              <a:xfrm>
                <a:off x="2985179" y="1754047"/>
                <a:ext cx="829101" cy="7393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4000">
                    <a:solidFill>
                      <a:schemeClr val="accent1"/>
                    </a:solidFill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pPr>
                <a:r>
                  <a:t>m</a:t>
                </a:r>
                <a:r>
                  <a:rPr b="0" baseline="-5999"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2</a:t>
                </a:r>
              </a:p>
            </p:txBody>
          </p:sp>
          <p:pic>
            <p:nvPicPr>
              <p:cNvPr id="1632" name="Circle Circle" descr="Circle Circle"/>
              <p:cNvPicPr>
                <a:picLocks noChangeAspect="0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2051790" y="1938728"/>
                <a:ext cx="625761" cy="625761"/>
              </a:xfrm>
              <a:prstGeom prst="rect">
                <a:avLst/>
              </a:prstGeom>
              <a:effectLst/>
            </p:spPr>
          </p:pic>
          <p:grpSp>
            <p:nvGrpSpPr>
              <p:cNvPr id="1636" name="Circle"/>
              <p:cNvGrpSpPr/>
              <p:nvPr/>
            </p:nvGrpSpPr>
            <p:grpSpPr>
              <a:xfrm>
                <a:off x="2267344" y="2154281"/>
                <a:ext cx="194654" cy="194654"/>
                <a:chOff x="0" y="0"/>
                <a:chExt cx="194653" cy="194653"/>
              </a:xfrm>
            </p:grpSpPr>
            <p:sp>
              <p:nvSpPr>
                <p:cNvPr id="1635" name="Circle"/>
                <p:cNvSpPr/>
                <p:nvPr/>
              </p:nvSpPr>
              <p:spPr>
                <a:xfrm>
                  <a:off x="50800" y="50800"/>
                  <a:ext cx="93054" cy="9305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pic>
              <p:nvPicPr>
                <p:cNvPr id="1634" name="Circle Circle" descr="Circle Circle"/>
                <p:cNvPicPr>
                  <a:picLocks noChangeAspect="0"/>
                </p:cNvPicPr>
                <p:nvPr/>
              </p:nvPicPr>
              <p:blipFill>
                <a:blip r:embed="rId19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94654" cy="194654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1638" name="(D&gt;0)"/>
            <p:cNvSpPr txBox="1"/>
            <p:nvPr/>
          </p:nvSpPr>
          <p:spPr>
            <a:xfrm>
              <a:off x="3251134" y="1360078"/>
              <a:ext cx="1489379" cy="739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rPr b="0" i="1">
                  <a:solidFill>
                    <a:srgbClr val="838787"/>
                  </a:solidFill>
                </a:rPr>
                <a:t>(</a:t>
              </a:r>
              <a:r>
                <a:rPr b="0" i="1"/>
                <a:t>D</a:t>
              </a:r>
              <a:r>
                <a:rPr b="0">
                  <a:solidFill>
                    <a:srgbClr val="83878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&gt;0)</a:t>
              </a:r>
            </a:p>
          </p:txBody>
        </p:sp>
        <p:pic>
          <p:nvPicPr>
            <p:cNvPr id="1639" name="Line Line" descr="Line Line"/>
            <p:cNvPicPr>
              <a:picLocks noChangeAspect="0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5003292" y="3040554"/>
              <a:ext cx="2694172" cy="540315"/>
            </a:xfrm>
            <a:prstGeom prst="rect">
              <a:avLst/>
            </a:prstGeom>
            <a:effectLst/>
          </p:spPr>
        </p:pic>
        <p:sp>
          <p:nvSpPr>
            <p:cNvPr id="1641" name="D"/>
            <p:cNvSpPr txBox="1"/>
            <p:nvPr/>
          </p:nvSpPr>
          <p:spPr>
            <a:xfrm>
              <a:off x="7448151" y="3250415"/>
              <a:ext cx="569496" cy="739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chemeClr val="accent5">
                      <a:hueOff val="-234537"/>
                      <a:satOff val="-1108"/>
                      <a:lumOff val="-14796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D</a:t>
              </a:r>
            </a:p>
          </p:txBody>
        </p:sp>
      </p:grpSp>
      <p:grpSp>
        <p:nvGrpSpPr>
          <p:cNvPr id="1645" name="Energies have to compete and reach a compromise."/>
          <p:cNvGrpSpPr/>
          <p:nvPr/>
        </p:nvGrpSpPr>
        <p:grpSpPr>
          <a:xfrm>
            <a:off x="10353940" y="7075443"/>
            <a:ext cx="3676120" cy="1804331"/>
            <a:chOff x="0" y="0"/>
            <a:chExt cx="3676118" cy="1804329"/>
          </a:xfrm>
        </p:grpSpPr>
        <p:sp>
          <p:nvSpPr>
            <p:cNvPr id="1644" name="Energies have to compete and reach a compromise."/>
            <p:cNvSpPr txBox="1"/>
            <p:nvPr/>
          </p:nvSpPr>
          <p:spPr>
            <a:xfrm>
              <a:off x="38100" y="38100"/>
              <a:ext cx="3599919" cy="1728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spcBef>
                  <a:spcPts val="0"/>
                </a:spcBef>
              </a:lvl1pPr>
            </a:lstStyle>
            <a:p>
              <a:pPr/>
              <a:r>
                <a:t>Energies have to compete and reach a compromise.</a:t>
              </a:r>
            </a:p>
          </p:txBody>
        </p:sp>
        <p:pic>
          <p:nvPicPr>
            <p:cNvPr id="1643" name="Energies have to compete and reach a compromise. Energies have to compete and reach a compromise." descr="Energies have to compete and reach a compromise. Energies have to compete and reach a compromise."/>
            <p:cNvPicPr>
              <a:picLocks noChangeAspect="0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0" y="0"/>
              <a:ext cx="3676119" cy="18043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648" name="More complicated case in a 2d sample (2/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More complicated case in a 2d sample (2/2)</a:t>
            </a:r>
          </a:p>
        </p:txBody>
      </p:sp>
      <p:pic>
        <p:nvPicPr>
          <p:cNvPr id="1649" name="skyrmion.mov" descr="skyrmion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68595" y="3924299"/>
            <a:ext cx="23046810" cy="9218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16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4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4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49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652" name="Dynamics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Dynamics equation</a:t>
            </a:r>
          </a:p>
        </p:txBody>
      </p:sp>
      <p:sp>
        <p:nvSpPr>
          <p:cNvPr id="1653" name="…tells us how magnetisation m wants to change in order to minimise its energy."/>
          <p:cNvSpPr txBox="1"/>
          <p:nvPr>
            <p:ph type="body" sz="quarter" idx="1"/>
          </p:nvPr>
        </p:nvSpPr>
        <p:spPr>
          <a:xfrm>
            <a:off x="751406" y="3600889"/>
            <a:ext cx="22396741" cy="1016001"/>
          </a:xfrm>
          <a:prstGeom prst="rect">
            <a:avLst/>
          </a:prstGeom>
        </p:spPr>
        <p:txBody>
          <a:bodyPr/>
          <a:lstStyle/>
          <a:p>
            <a:pPr marL="444499" indent="-444499" defTabSz="584200">
              <a:spcBef>
                <a:spcPts val="2800"/>
              </a:spcBef>
              <a:defRPr sz="4000"/>
            </a:pPr>
            <a:r>
              <a:t>…tells us how magnetisation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 wants to change in order to minimise its energy.</a:t>
            </a:r>
          </a:p>
        </p:txBody>
      </p:sp>
      <p:sp>
        <p:nvSpPr>
          <p:cNvPr id="1654" name="user-defined"/>
          <p:cNvSpPr txBox="1"/>
          <p:nvPr/>
        </p:nvSpPr>
        <p:spPr>
          <a:xfrm>
            <a:off x="20820013" y="6491082"/>
            <a:ext cx="30774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/>
            </a:lvl1pPr>
          </a:lstStyle>
          <a:p>
            <a:pPr/>
            <a:r>
              <a:t>user-defined</a:t>
            </a:r>
          </a:p>
        </p:txBody>
      </p:sp>
      <p:sp>
        <p:nvSpPr>
          <p:cNvPr id="1655" name="Equation"/>
          <p:cNvSpPr txBox="1"/>
          <p:nvPr/>
        </p:nvSpPr>
        <p:spPr>
          <a:xfrm>
            <a:off x="3511079" y="5064198"/>
            <a:ext cx="17782187" cy="18630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…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…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…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…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656" name="Equation"/>
          <p:cNvSpPr txBox="1"/>
          <p:nvPr/>
        </p:nvSpPr>
        <p:spPr>
          <a:xfrm>
            <a:off x="9273827" y="8259318"/>
            <a:ext cx="6256692" cy="16796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657" name="Oval Oval" descr="Oval Oval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8083" y="4492483"/>
            <a:ext cx="4566712" cy="2618473"/>
          </a:xfrm>
          <a:prstGeom prst="rect">
            <a:avLst/>
          </a:prstGeom>
        </p:spPr>
      </p:pic>
      <p:sp>
        <p:nvSpPr>
          <p:cNvPr id="1659" name="Effective field is computed as the first variational derivative of energy density:"/>
          <p:cNvSpPr txBox="1"/>
          <p:nvPr/>
        </p:nvSpPr>
        <p:spPr>
          <a:xfrm>
            <a:off x="751406" y="7281784"/>
            <a:ext cx="2239674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44499" indent="-444499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 Regular"/>
              <a:buChar char="▸"/>
              <a:defRPr sz="4000"/>
            </a:lvl1pPr>
          </a:lstStyle>
          <a:p>
            <a:pPr/>
            <a:r>
              <a:t>Effective field is computed as the first variational derivative of energy density:</a:t>
            </a:r>
          </a:p>
        </p:txBody>
      </p:sp>
      <p:pic>
        <p:nvPicPr>
          <p:cNvPr id="1660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5373" y="10862713"/>
            <a:ext cx="5550428" cy="2496186"/>
          </a:xfrm>
          <a:prstGeom prst="rect">
            <a:avLst/>
          </a:prstGeom>
        </p:spPr>
      </p:pic>
      <p:pic>
        <p:nvPicPr>
          <p:cNvPr id="1662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1546" y="10907059"/>
            <a:ext cx="5006138" cy="2496187"/>
          </a:xfrm>
          <a:prstGeom prst="rect">
            <a:avLst/>
          </a:prstGeom>
        </p:spPr>
      </p:pic>
      <p:sp>
        <p:nvSpPr>
          <p:cNvPr id="1664" name="Equation"/>
          <p:cNvSpPr txBox="1"/>
          <p:nvPr/>
        </p:nvSpPr>
        <p:spPr>
          <a:xfrm>
            <a:off x="6795630" y="11315348"/>
            <a:ext cx="4137970" cy="16796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665" name="Equation"/>
          <p:cNvSpPr txBox="1"/>
          <p:nvPr/>
        </p:nvSpPr>
        <p:spPr>
          <a:xfrm>
            <a:off x="13971985" y="11306021"/>
            <a:ext cx="4637201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666" name="Equation"/>
          <p:cNvSpPr txBox="1"/>
          <p:nvPr/>
        </p:nvSpPr>
        <p:spPr>
          <a:xfrm>
            <a:off x="11911534" y="11302927"/>
            <a:ext cx="1093827" cy="664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667" name="Equation"/>
          <p:cNvSpPr txBox="1"/>
          <p:nvPr/>
        </p:nvSpPr>
        <p:spPr>
          <a:xfrm>
            <a:off x="20647643" y="11306021"/>
            <a:ext cx="1090887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668" name="Equation"/>
          <p:cNvSpPr txBox="1"/>
          <p:nvPr/>
        </p:nvSpPr>
        <p:spPr>
          <a:xfrm>
            <a:off x="4657721" y="11331307"/>
            <a:ext cx="1496366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66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61299" y="11886961"/>
            <a:ext cx="2362352" cy="447690"/>
          </a:xfrm>
          <a:prstGeom prst="rect">
            <a:avLst/>
          </a:prstGeom>
        </p:spPr>
      </p:pic>
      <p:pic>
        <p:nvPicPr>
          <p:cNvPr id="1671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964306" y="11847428"/>
            <a:ext cx="1474701" cy="447690"/>
          </a:xfrm>
          <a:prstGeom prst="rect">
            <a:avLst/>
          </a:prstGeom>
        </p:spPr>
      </p:pic>
      <p:pic>
        <p:nvPicPr>
          <p:cNvPr id="1673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00013" y="11931307"/>
            <a:ext cx="1474702" cy="447690"/>
          </a:xfrm>
          <a:prstGeom prst="rect">
            <a:avLst/>
          </a:prstGeom>
        </p:spPr>
      </p:pic>
      <p:pic>
        <p:nvPicPr>
          <p:cNvPr id="1675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5553236" y="10056796"/>
            <a:ext cx="1474702" cy="447690"/>
          </a:xfrm>
          <a:prstGeom prst="rect">
            <a:avLst/>
          </a:prstGeom>
        </p:spPr>
      </p:pic>
      <p:sp>
        <p:nvSpPr>
          <p:cNvPr id="1677" name="Equation"/>
          <p:cNvSpPr txBox="1"/>
          <p:nvPr/>
        </p:nvSpPr>
        <p:spPr>
          <a:xfrm>
            <a:off x="16601885" y="10083293"/>
            <a:ext cx="568961" cy="3371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680" name="Prec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Precession</a:t>
            </a:r>
          </a:p>
        </p:txBody>
      </p:sp>
      <p:sp>
        <p:nvSpPr>
          <p:cNvPr id="1681" name="Equation"/>
          <p:cNvSpPr txBox="1"/>
          <p:nvPr/>
        </p:nvSpPr>
        <p:spPr>
          <a:xfrm>
            <a:off x="2450255" y="5926902"/>
            <a:ext cx="5526941" cy="15305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×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682" name="Makes m precess around Heff.…"/>
          <p:cNvSpPr txBox="1"/>
          <p:nvPr>
            <p:ph type="body" sz="quarter" idx="1"/>
          </p:nvPr>
        </p:nvSpPr>
        <p:spPr>
          <a:xfrm>
            <a:off x="811179" y="3492511"/>
            <a:ext cx="10125933" cy="2190583"/>
          </a:xfrm>
          <a:prstGeom prst="rect">
            <a:avLst/>
          </a:prstGeom>
        </p:spPr>
        <p:txBody>
          <a:bodyPr/>
          <a:lstStyle/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Makes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t>precess around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H</a:t>
            </a:r>
            <a:r>
              <a:rPr baseline="-5999"/>
              <a:t>eff</a:t>
            </a:r>
            <a:r>
              <a:t>.</a:t>
            </a:r>
          </a:p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Parameter: </a:t>
            </a:r>
            <a:r>
              <a:rPr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</a:rPr>
              <a:t>𝛾</a:t>
            </a:r>
            <a:r>
              <a:rPr baseline="-5999"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</a:rPr>
              <a:t>0</a:t>
            </a:r>
          </a:p>
        </p:txBody>
      </p:sp>
      <p:pic>
        <p:nvPicPr>
          <p:cNvPr id="1683" name="m3.mov" descr="m3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469113" y="8388308"/>
            <a:ext cx="8549120" cy="5754214"/>
          </a:xfrm>
          <a:prstGeom prst="rect">
            <a:avLst/>
          </a:prstGeom>
          <a:ln w="12700">
            <a:miter lim="400000"/>
          </a:ln>
        </p:spPr>
      </p:pic>
      <p:sp>
        <p:nvSpPr>
          <p:cNvPr id="1684" name="Heff"/>
          <p:cNvSpPr txBox="1"/>
          <p:nvPr/>
        </p:nvSpPr>
        <p:spPr>
          <a:xfrm>
            <a:off x="10062764" y="9226658"/>
            <a:ext cx="1283159" cy="8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  <p:pic>
        <p:nvPicPr>
          <p:cNvPr id="1685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322616" y="9909521"/>
            <a:ext cx="3177379" cy="540315"/>
          </a:xfrm>
          <a:prstGeom prst="rect">
            <a:avLst/>
          </a:prstGeom>
        </p:spPr>
      </p:pic>
      <p:pic>
        <p:nvPicPr>
          <p:cNvPr id="1687" name="m4.mov" descr="m4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2043222" y="8805531"/>
            <a:ext cx="7309367" cy="4919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8" name="Circle Circle" descr="Circle Circ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982820" y="10952534"/>
            <a:ext cx="625760" cy="625761"/>
          </a:xfrm>
          <a:prstGeom prst="rect">
            <a:avLst/>
          </a:prstGeom>
        </p:spPr>
      </p:pic>
      <p:grpSp>
        <p:nvGrpSpPr>
          <p:cNvPr id="1692" name="Circle"/>
          <p:cNvGrpSpPr/>
          <p:nvPr/>
        </p:nvGrpSpPr>
        <p:grpSpPr>
          <a:xfrm>
            <a:off x="15198373" y="11168087"/>
            <a:ext cx="194654" cy="194654"/>
            <a:chOff x="0" y="0"/>
            <a:chExt cx="194653" cy="194653"/>
          </a:xfrm>
        </p:grpSpPr>
        <p:sp>
          <p:nvSpPr>
            <p:cNvPr id="1691" name="Circle"/>
            <p:cNvSpPr/>
            <p:nvPr/>
          </p:nvSpPr>
          <p:spPr>
            <a:xfrm>
              <a:off x="50800" y="50800"/>
              <a:ext cx="93054" cy="930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1690" name="Circle Circle" descr="Circle Circ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94654" cy="194654"/>
            </a:xfrm>
            <a:prstGeom prst="rect">
              <a:avLst/>
            </a:prstGeom>
            <a:effectLst/>
          </p:spPr>
        </p:pic>
      </p:grpSp>
      <p:sp>
        <p:nvSpPr>
          <p:cNvPr id="1693" name="Heff"/>
          <p:cNvSpPr txBox="1"/>
          <p:nvPr/>
        </p:nvSpPr>
        <p:spPr>
          <a:xfrm>
            <a:off x="15573167" y="11176864"/>
            <a:ext cx="1283159" cy="8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  <p:pic>
        <p:nvPicPr>
          <p:cNvPr id="1694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16156166" y="4523809"/>
            <a:ext cx="4077964" cy="540315"/>
          </a:xfrm>
          <a:prstGeom prst="rect">
            <a:avLst/>
          </a:prstGeom>
        </p:spPr>
      </p:pic>
      <p:pic>
        <p:nvPicPr>
          <p:cNvPr id="1696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3960407">
            <a:off x="15956465" y="5493762"/>
            <a:ext cx="2925220" cy="540315"/>
          </a:xfrm>
          <a:prstGeom prst="rect">
            <a:avLst/>
          </a:prstGeom>
        </p:spPr>
      </p:pic>
      <p:sp>
        <p:nvSpPr>
          <p:cNvPr id="1698" name="Circle"/>
          <p:cNvSpPr/>
          <p:nvPr/>
        </p:nvSpPr>
        <p:spPr>
          <a:xfrm>
            <a:off x="17569831" y="6363827"/>
            <a:ext cx="1248931" cy="1248931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699" name="m"/>
          <p:cNvSpPr txBox="1"/>
          <p:nvPr/>
        </p:nvSpPr>
        <p:spPr>
          <a:xfrm>
            <a:off x="17074534" y="4204688"/>
            <a:ext cx="698829" cy="124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1700" name="Oval Oval" descr="Oval Oval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5860217" y="4461692"/>
            <a:ext cx="4669862" cy="1675820"/>
          </a:xfrm>
          <a:prstGeom prst="rect">
            <a:avLst/>
          </a:prstGeom>
        </p:spPr>
      </p:pic>
      <p:pic>
        <p:nvPicPr>
          <p:cNvPr id="1702" name="Line Line" descr="Line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20572668">
            <a:off x="19663081" y="5614686"/>
            <a:ext cx="555338" cy="540315"/>
          </a:xfrm>
          <a:prstGeom prst="rect">
            <a:avLst/>
          </a:prstGeom>
        </p:spPr>
      </p:pic>
      <p:sp>
        <p:nvSpPr>
          <p:cNvPr id="1704" name="Equation"/>
          <p:cNvSpPr txBox="1"/>
          <p:nvPr/>
        </p:nvSpPr>
        <p:spPr>
          <a:xfrm>
            <a:off x="14147860" y="4463023"/>
            <a:ext cx="1090887" cy="15305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705" name="Heff"/>
          <p:cNvSpPr txBox="1"/>
          <p:nvPr/>
        </p:nvSpPr>
        <p:spPr>
          <a:xfrm>
            <a:off x="18444320" y="3340105"/>
            <a:ext cx="1283159" cy="895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  <p:pic>
        <p:nvPicPr>
          <p:cNvPr id="1706" name="Line Line" descr="Line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9663548">
            <a:off x="15208102" y="4647402"/>
            <a:ext cx="1603759" cy="540315"/>
          </a:xfrm>
          <a:prstGeom prst="rect">
            <a:avLst/>
          </a:prstGeom>
        </p:spPr>
      </p:pic>
      <p:sp>
        <p:nvSpPr>
          <p:cNvPr id="1708" name="Equation"/>
          <p:cNvSpPr txBox="1"/>
          <p:nvPr/>
        </p:nvSpPr>
        <p:spPr>
          <a:xfrm>
            <a:off x="8886110" y="6359081"/>
            <a:ext cx="2700630" cy="6661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γ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grpSp>
        <p:nvGrpSpPr>
          <p:cNvPr id="1711" name="Parameter in Ubermag is 𝛾0, not 𝛾."/>
          <p:cNvGrpSpPr/>
          <p:nvPr/>
        </p:nvGrpSpPr>
        <p:grpSpPr>
          <a:xfrm>
            <a:off x="2534875" y="8173133"/>
            <a:ext cx="3540905" cy="1996808"/>
            <a:chOff x="0" y="0"/>
            <a:chExt cx="3540904" cy="1996807"/>
          </a:xfrm>
        </p:grpSpPr>
        <p:sp>
          <p:nvSpPr>
            <p:cNvPr id="1710" name="Parameter in Ubermag is 𝛾0, not 𝛾."/>
            <p:cNvSpPr txBox="1"/>
            <p:nvPr/>
          </p:nvSpPr>
          <p:spPr>
            <a:xfrm>
              <a:off x="38099" y="38099"/>
              <a:ext cx="3464706" cy="1920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spcBef>
                  <a:spcPts val="0"/>
                </a:spcBef>
                <a:defRPr sz="3500"/>
              </a:pPr>
              <a:r>
                <a:t>Parameter in Ubermag is </a:t>
              </a:r>
              <a:r>
                <a:rPr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</a:rPr>
                <a:t>𝛾</a:t>
              </a:r>
              <a:r>
                <a:rPr baseline="-5999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</a:rPr>
                <a:t>0</a:t>
              </a:r>
              <a:r>
                <a:t>, not </a:t>
              </a:r>
              <a:r>
                <a:rPr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</a:rPr>
                <a:t>𝛾</a:t>
              </a:r>
              <a:r>
                <a:t>.</a:t>
              </a:r>
            </a:p>
          </p:txBody>
        </p:sp>
        <p:pic>
          <p:nvPicPr>
            <p:cNvPr id="1709" name="Parameter in Ubermag is 𝛾0, not 𝛾. Parameter in Ubermag is 𝛾0, not 𝛾." descr="Parameter in Ubermag is 𝛾0, not 𝛾. Parameter in Ubermag is 𝛾0, not 𝛾.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-1" y="-1"/>
              <a:ext cx="3540906" cy="199680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16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00" fill="hold"/>
                                        <p:tgtEl>
                                          <p:spTgt spid="16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1683"/>
                </p:tgtEl>
              </p:cMediaNode>
            </p:video>
            <p:seq concurrent="1" prevAc="none" nextAc="seek">
              <p:cTn id="11" evtFilter="cancelBubble" nodeType="interactiveSeq" restart="whenNotActive" fill="hold">
                <p:stCondLst>
                  <p:cond delay="0" evt="onClick">
                    <p:tgtEl>
                      <p:spTgt spid="168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6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83"/>
                  </p:tgtEl>
                </p:cond>
              </p:nextCondLst>
            </p:seq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1687"/>
                </p:tgtEl>
              </p:cMediaNode>
            </p:video>
            <p:seq concurrent="1" prevAc="none" nextAc="seek">
              <p:cTn id="17" evtFilter="cancelBubble" nodeType="interactiveSeq" restart="whenNotActive" fill="hold">
                <p:stCondLst>
                  <p:cond delay="0" evt="onClick">
                    <p:tgtEl>
                      <p:spTgt spid="168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6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8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714" name="Gilbert damp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Gilbert damping</a:t>
            </a:r>
          </a:p>
        </p:txBody>
      </p:sp>
      <p:sp>
        <p:nvSpPr>
          <p:cNvPr id="1715" name="Equation"/>
          <p:cNvSpPr txBox="1"/>
          <p:nvPr/>
        </p:nvSpPr>
        <p:spPr>
          <a:xfrm>
            <a:off x="2173113" y="5982868"/>
            <a:ext cx="5948288" cy="17502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AD0000"/>
                      </a:solidFill>
                      <a:latin typeface="Cambria Math" panose="02040503050406030204" pitchFamily="18" charset="0"/>
                    </a:rPr>
                    <m:t>α</m:t>
                  </m:r>
                  <m:d>
                    <m:d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b"/>
                            </m:rPr>
                            <a:rPr xmlns:a="http://schemas.openxmlformats.org/drawingml/2006/main" sz="56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e>
                  </m:d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716" name="Makes m align with Heff.…"/>
          <p:cNvSpPr txBox="1"/>
          <p:nvPr>
            <p:ph type="body" sz="quarter" idx="1"/>
          </p:nvPr>
        </p:nvSpPr>
        <p:spPr>
          <a:xfrm>
            <a:off x="811179" y="3492511"/>
            <a:ext cx="10125933" cy="2190583"/>
          </a:xfrm>
          <a:prstGeom prst="rect">
            <a:avLst/>
          </a:prstGeom>
        </p:spPr>
        <p:txBody>
          <a:bodyPr/>
          <a:lstStyle/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Makes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t>align with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H</a:t>
            </a:r>
            <a:r>
              <a:rPr baseline="-5999"/>
              <a:t>eff</a:t>
            </a:r>
            <a:r>
              <a:t>.</a:t>
            </a:r>
          </a:p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Parameter: </a:t>
            </a:r>
            <a:r>
              <a:rPr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</a:rPr>
              <a:t>𝛼</a:t>
            </a:r>
          </a:p>
        </p:txBody>
      </p:sp>
      <p:pic>
        <p:nvPicPr>
          <p:cNvPr id="1717" name="m6.mov" descr="m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607413" y="9145396"/>
            <a:ext cx="7871312" cy="5297998"/>
          </a:xfrm>
          <a:prstGeom prst="rect">
            <a:avLst/>
          </a:prstGeom>
          <a:ln w="12700">
            <a:miter lim="400000"/>
          </a:ln>
        </p:spPr>
      </p:pic>
      <p:sp>
        <p:nvSpPr>
          <p:cNvPr id="1718" name="Heff"/>
          <p:cNvSpPr txBox="1"/>
          <p:nvPr/>
        </p:nvSpPr>
        <p:spPr>
          <a:xfrm>
            <a:off x="9300519" y="9174725"/>
            <a:ext cx="1283160" cy="8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  <p:pic>
        <p:nvPicPr>
          <p:cNvPr id="171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7306428" y="10864121"/>
            <a:ext cx="3177379" cy="540316"/>
          </a:xfrm>
          <a:prstGeom prst="rect">
            <a:avLst/>
          </a:prstGeom>
        </p:spPr>
      </p:pic>
      <p:pic>
        <p:nvPicPr>
          <p:cNvPr id="1721" name="m5.mov" descr="m5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2020607" y="8248606"/>
            <a:ext cx="8549119" cy="5754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2" name="Circle Circle" descr="Circle Circ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815570" y="11456362"/>
            <a:ext cx="625760" cy="625761"/>
          </a:xfrm>
          <a:prstGeom prst="rect">
            <a:avLst/>
          </a:prstGeom>
        </p:spPr>
      </p:pic>
      <p:grpSp>
        <p:nvGrpSpPr>
          <p:cNvPr id="1726" name="Circle"/>
          <p:cNvGrpSpPr/>
          <p:nvPr/>
        </p:nvGrpSpPr>
        <p:grpSpPr>
          <a:xfrm>
            <a:off x="15031122" y="11671915"/>
            <a:ext cx="194655" cy="194654"/>
            <a:chOff x="0" y="0"/>
            <a:chExt cx="194653" cy="194653"/>
          </a:xfrm>
        </p:grpSpPr>
        <p:sp>
          <p:nvSpPr>
            <p:cNvPr id="1725" name="Circle"/>
            <p:cNvSpPr/>
            <p:nvPr/>
          </p:nvSpPr>
          <p:spPr>
            <a:xfrm>
              <a:off x="50800" y="50800"/>
              <a:ext cx="93054" cy="930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1724" name="Circle Circle" descr="Circle Circ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94654" cy="194654"/>
            </a:xfrm>
            <a:prstGeom prst="rect">
              <a:avLst/>
            </a:prstGeom>
            <a:effectLst/>
          </p:spPr>
        </p:pic>
      </p:grpSp>
      <p:sp>
        <p:nvSpPr>
          <p:cNvPr id="1727" name="Heff"/>
          <p:cNvSpPr txBox="1"/>
          <p:nvPr/>
        </p:nvSpPr>
        <p:spPr>
          <a:xfrm>
            <a:off x="15120877" y="11877095"/>
            <a:ext cx="1283159" cy="8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  <p:pic>
        <p:nvPicPr>
          <p:cNvPr id="1728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16156166" y="4523809"/>
            <a:ext cx="4077964" cy="540315"/>
          </a:xfrm>
          <a:prstGeom prst="rect">
            <a:avLst/>
          </a:prstGeom>
        </p:spPr>
      </p:pic>
      <p:pic>
        <p:nvPicPr>
          <p:cNvPr id="1730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3960407">
            <a:off x="15956465" y="5493762"/>
            <a:ext cx="2925220" cy="540315"/>
          </a:xfrm>
          <a:prstGeom prst="rect">
            <a:avLst/>
          </a:prstGeom>
        </p:spPr>
      </p:pic>
      <p:sp>
        <p:nvSpPr>
          <p:cNvPr id="1732" name="Circle"/>
          <p:cNvSpPr/>
          <p:nvPr/>
        </p:nvSpPr>
        <p:spPr>
          <a:xfrm>
            <a:off x="17569831" y="6363827"/>
            <a:ext cx="1248931" cy="1248931"/>
          </a:xfrm>
          <a:prstGeom prst="ellipse">
            <a:avLst/>
          </a:prstGeom>
          <a:gradFill>
            <a:gsLst>
              <a:gs pos="0">
                <a:schemeClr val="accent1">
                  <a:hueOff val="-84091"/>
                  <a:satOff val="15316"/>
                  <a:lumOff val="24313"/>
                </a:schemeClr>
              </a:gs>
              <a:gs pos="100000">
                <a:schemeClr val="accent1">
                  <a:hueOff val="262910"/>
                  <a:satOff val="3867"/>
                  <a:lumOff val="-18039"/>
                </a:schemeClr>
              </a:gs>
            </a:gsLst>
            <a:lin ang="6528979"/>
          </a:gradFill>
          <a:ln w="12700">
            <a:miter lim="400000"/>
          </a:ln>
          <a:effectLst>
            <a:outerShdw sx="100000" sy="100000" kx="0" ky="0" algn="b" rotWithShape="0" blurRad="546100" dist="0" dir="0">
              <a:srgbClr val="000000">
                <a:alpha val="61247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733" name="m"/>
          <p:cNvSpPr txBox="1"/>
          <p:nvPr/>
        </p:nvSpPr>
        <p:spPr>
          <a:xfrm>
            <a:off x="17074534" y="4204688"/>
            <a:ext cx="698829" cy="124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1734" name="Equation"/>
          <p:cNvSpPr txBox="1"/>
          <p:nvPr/>
        </p:nvSpPr>
        <p:spPr>
          <a:xfrm>
            <a:off x="16169002" y="2701861"/>
            <a:ext cx="1090887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735" name="Heff"/>
          <p:cNvSpPr txBox="1"/>
          <p:nvPr/>
        </p:nvSpPr>
        <p:spPr>
          <a:xfrm>
            <a:off x="18444320" y="3340105"/>
            <a:ext cx="1283159" cy="895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  <p:pic>
        <p:nvPicPr>
          <p:cNvPr id="1736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0374629">
            <a:off x="16457243" y="4207719"/>
            <a:ext cx="1437725" cy="540315"/>
          </a:xfrm>
          <a:prstGeom prst="rect">
            <a:avLst/>
          </a:prstGeom>
        </p:spPr>
      </p:pic>
      <p:sp>
        <p:nvSpPr>
          <p:cNvPr id="1738" name="Equation"/>
          <p:cNvSpPr txBox="1"/>
          <p:nvPr/>
        </p:nvSpPr>
        <p:spPr>
          <a:xfrm>
            <a:off x="8893024" y="6554317"/>
            <a:ext cx="2036562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600" i="1">
                      <a:solidFill>
                        <a:srgbClr val="AD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17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00" fill="hold"/>
                                        <p:tgtEl>
                                          <p:spTgt spid="17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1717"/>
                </p:tgtEl>
              </p:cMediaNode>
            </p:video>
            <p:seq concurrent="1" prevAc="none" nextAc="seek">
              <p:cTn id="11" evtFilter="cancelBubble" nodeType="interactiveSeq" restart="whenNotActive" fill="hold">
                <p:stCondLst>
                  <p:cond delay="0" evt="onClick">
                    <p:tgtEl>
                      <p:spTgt spid="171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17"/>
                  </p:tgtEl>
                </p:cond>
              </p:nextCondLst>
            </p:seq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1721"/>
                </p:tgtEl>
              </p:cMediaNode>
            </p:video>
            <p:seq concurrent="1" prevAc="none" nextAc="seek">
              <p:cTn id="17" evtFilter="cancelBubble" nodeType="interactiveSeq" restart="whenNotActive" fill="hold">
                <p:stCondLst>
                  <p:cond delay="0" evt="onClick">
                    <p:tgtEl>
                      <p:spTgt spid="172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21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m1.mov" descr="m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28604" y="7679844"/>
            <a:ext cx="5636570" cy="3793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m2.mov" descr="m2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4376690" y="10111291"/>
            <a:ext cx="5636570" cy="3793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2" name="m3.mov" descr="m3.mov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9218855" y="7146664"/>
            <a:ext cx="7587779" cy="5107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3" name="m4.mov" descr="m4.mov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9388114" y="10236267"/>
            <a:ext cx="6487435" cy="4366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4" name="m5.mov" descr="m5.mov"/>
          <p:cNvPicPr>
            <a:picLocks noChangeAspect="0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>
            <a:extLst/>
          </a:blip>
          <a:stretch>
            <a:fillRect/>
          </a:stretch>
        </p:blipFill>
        <p:spPr>
          <a:xfrm>
            <a:off x="14426592" y="9112249"/>
            <a:ext cx="7587777" cy="5107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5" name="m6.mov" descr="m6.mov"/>
          <p:cNvPicPr>
            <a:picLocks noChangeAspect="0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9">
            <a:extLst/>
          </a:blip>
          <a:stretch>
            <a:fillRect/>
          </a:stretch>
        </p:blipFill>
        <p:spPr>
          <a:xfrm>
            <a:off x="15148004" y="6594942"/>
            <a:ext cx="6986190" cy="4702243"/>
          </a:xfrm>
          <a:prstGeom prst="rect">
            <a:avLst/>
          </a:prstGeom>
          <a:ln w="12700">
            <a:miter lim="400000"/>
          </a:ln>
        </p:spPr>
      </p:pic>
      <p:sp>
        <p:nvSpPr>
          <p:cNvPr id="1746" name="+"/>
          <p:cNvSpPr txBox="1"/>
          <p:nvPr/>
        </p:nvSpPr>
        <p:spPr>
          <a:xfrm>
            <a:off x="14499705" y="8877300"/>
            <a:ext cx="569493" cy="985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0"/>
              </a:spcBef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47" name="+"/>
          <p:cNvSpPr txBox="1"/>
          <p:nvPr/>
        </p:nvSpPr>
        <p:spPr>
          <a:xfrm>
            <a:off x="14499705" y="11401142"/>
            <a:ext cx="569493" cy="985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0"/>
              </a:spcBef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748" name="="/>
          <p:cNvSpPr txBox="1"/>
          <p:nvPr/>
        </p:nvSpPr>
        <p:spPr>
          <a:xfrm>
            <a:off x="9434894" y="11401142"/>
            <a:ext cx="569493" cy="985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0"/>
              </a:spcBef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749" name="="/>
          <p:cNvSpPr txBox="1"/>
          <p:nvPr/>
        </p:nvSpPr>
        <p:spPr>
          <a:xfrm>
            <a:off x="9434894" y="8877300"/>
            <a:ext cx="569493" cy="985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0"/>
              </a:spcBef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750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751" name="Landau-lifschitz-gilbert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Landau-lifschitz-gilbert equation</a:t>
            </a:r>
          </a:p>
        </p:txBody>
      </p:sp>
      <p:pic>
        <p:nvPicPr>
          <p:cNvPr id="1752" name="Line Line" descr="Line Line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5400000">
            <a:off x="11658404" y="5070028"/>
            <a:ext cx="1067191" cy="401377"/>
          </a:xfrm>
          <a:prstGeom prst="rect">
            <a:avLst/>
          </a:prstGeom>
        </p:spPr>
      </p:pic>
      <p:sp>
        <p:nvSpPr>
          <p:cNvPr id="1754" name="Equation"/>
          <p:cNvSpPr txBox="1"/>
          <p:nvPr/>
        </p:nvSpPr>
        <p:spPr>
          <a:xfrm>
            <a:off x="6949226" y="3250293"/>
            <a:ext cx="10485547" cy="17502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5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×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600" i="1">
                      <a:solidFill>
                        <a:srgbClr val="AD0000"/>
                      </a:solidFill>
                      <a:latin typeface="Cambria Math" panose="02040503050406030204" pitchFamily="18" charset="0"/>
                    </a:rPr>
                    <m:t>α</m:t>
                  </m:r>
                  <m:d>
                    <m:d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b"/>
                            </m:rPr>
                            <a:rPr xmlns:a="http://schemas.openxmlformats.org/drawingml/2006/main" sz="5600" i="1">
                              <a:solidFill>
                                <a:srgbClr val="007F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e>
                  </m:d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755" name="Equation"/>
          <p:cNvSpPr txBox="1"/>
          <p:nvPr/>
        </p:nvSpPr>
        <p:spPr>
          <a:xfrm>
            <a:off x="4977477" y="5414579"/>
            <a:ext cx="14429047" cy="155041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AD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AD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5600" i="1">
                              <a:solidFill>
                                <a:srgbClr val="AD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×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AD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AD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600" i="1">
                          <a:solidFill>
                            <a:srgbClr val="AD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5600" i="1">
                              <a:solidFill>
                                <a:srgbClr val="AD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×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756" name="Heff"/>
          <p:cNvSpPr txBox="1"/>
          <p:nvPr/>
        </p:nvSpPr>
        <p:spPr>
          <a:xfrm>
            <a:off x="7410179" y="8220798"/>
            <a:ext cx="1283159" cy="895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  <p:pic>
        <p:nvPicPr>
          <p:cNvPr id="1757" name="Line Line" descr="Line Line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6200000">
            <a:off x="5932874" y="8669650"/>
            <a:ext cx="2651694" cy="540316"/>
          </a:xfrm>
          <a:prstGeom prst="rect">
            <a:avLst/>
          </a:prstGeom>
        </p:spPr>
      </p:pic>
      <p:pic>
        <p:nvPicPr>
          <p:cNvPr id="1759" name="Circle Circle" descr="Circle Circle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624818" y="12007236"/>
            <a:ext cx="625761" cy="625760"/>
          </a:xfrm>
          <a:prstGeom prst="rect">
            <a:avLst/>
          </a:prstGeom>
        </p:spPr>
      </p:pic>
      <p:grpSp>
        <p:nvGrpSpPr>
          <p:cNvPr id="1763" name="Circle"/>
          <p:cNvGrpSpPr/>
          <p:nvPr/>
        </p:nvGrpSpPr>
        <p:grpSpPr>
          <a:xfrm>
            <a:off x="6814971" y="12248188"/>
            <a:ext cx="194654" cy="194655"/>
            <a:chOff x="0" y="0"/>
            <a:chExt cx="194653" cy="194653"/>
          </a:xfrm>
        </p:grpSpPr>
        <p:sp>
          <p:nvSpPr>
            <p:cNvPr id="1762" name="Circle"/>
            <p:cNvSpPr/>
            <p:nvPr/>
          </p:nvSpPr>
          <p:spPr>
            <a:xfrm>
              <a:off x="50800" y="50800"/>
              <a:ext cx="93054" cy="930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1761" name="Circle Circle" descr="Circle Circle"/>
            <p:cNvPicPr>
              <a:picLocks noChangeAspect="0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0" y="0"/>
              <a:ext cx="194654" cy="194654"/>
            </a:xfrm>
            <a:prstGeom prst="rect">
              <a:avLst/>
            </a:prstGeom>
            <a:effectLst/>
          </p:spPr>
        </p:pic>
      </p:grpSp>
      <p:sp>
        <p:nvSpPr>
          <p:cNvPr id="1764" name="Heff"/>
          <p:cNvSpPr txBox="1"/>
          <p:nvPr/>
        </p:nvSpPr>
        <p:spPr>
          <a:xfrm>
            <a:off x="5879006" y="11142403"/>
            <a:ext cx="1283159" cy="8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  <p:sp>
        <p:nvSpPr>
          <p:cNvPr id="1765" name="Heff"/>
          <p:cNvSpPr txBox="1"/>
          <p:nvPr/>
        </p:nvSpPr>
        <p:spPr>
          <a:xfrm>
            <a:off x="12505773" y="8220798"/>
            <a:ext cx="1283159" cy="895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  <p:pic>
        <p:nvPicPr>
          <p:cNvPr id="1766" name="Line Line" descr="Line Line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6200000">
            <a:off x="11028467" y="8669650"/>
            <a:ext cx="2651694" cy="540316"/>
          </a:xfrm>
          <a:prstGeom prst="rect">
            <a:avLst/>
          </a:prstGeom>
        </p:spPr>
      </p:pic>
      <p:sp>
        <p:nvSpPr>
          <p:cNvPr id="1768" name="Heff"/>
          <p:cNvSpPr txBox="1"/>
          <p:nvPr/>
        </p:nvSpPr>
        <p:spPr>
          <a:xfrm>
            <a:off x="15900035" y="8017654"/>
            <a:ext cx="1283159" cy="8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  <p:pic>
        <p:nvPicPr>
          <p:cNvPr id="1769" name="Line Line" descr="Line Line"/>
          <p:cNvPicPr>
            <a:picLocks noChangeAspect="0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 rot="16200000">
            <a:off x="16047827" y="8563143"/>
            <a:ext cx="2296094" cy="540315"/>
          </a:xfrm>
          <a:prstGeom prst="rect">
            <a:avLst/>
          </a:prstGeom>
        </p:spPr>
      </p:pic>
      <p:pic>
        <p:nvPicPr>
          <p:cNvPr id="1771" name="Circle Circle" descr="Circle Circle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1907046" y="12032636"/>
            <a:ext cx="625761" cy="625760"/>
          </a:xfrm>
          <a:prstGeom prst="rect">
            <a:avLst/>
          </a:prstGeom>
        </p:spPr>
      </p:pic>
      <p:grpSp>
        <p:nvGrpSpPr>
          <p:cNvPr id="1775" name="Circle"/>
          <p:cNvGrpSpPr/>
          <p:nvPr/>
        </p:nvGrpSpPr>
        <p:grpSpPr>
          <a:xfrm>
            <a:off x="12122599" y="12248188"/>
            <a:ext cx="194654" cy="194655"/>
            <a:chOff x="0" y="0"/>
            <a:chExt cx="194653" cy="194653"/>
          </a:xfrm>
        </p:grpSpPr>
        <p:sp>
          <p:nvSpPr>
            <p:cNvPr id="1774" name="Circle"/>
            <p:cNvSpPr/>
            <p:nvPr/>
          </p:nvSpPr>
          <p:spPr>
            <a:xfrm>
              <a:off x="50800" y="50800"/>
              <a:ext cx="93054" cy="930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1773" name="Circle Circle" descr="Circle Circle"/>
            <p:cNvPicPr>
              <a:picLocks noChangeAspect="0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0" y="0"/>
              <a:ext cx="194654" cy="194654"/>
            </a:xfrm>
            <a:prstGeom prst="rect">
              <a:avLst/>
            </a:prstGeom>
            <a:effectLst/>
          </p:spPr>
        </p:pic>
      </p:grpSp>
      <p:sp>
        <p:nvSpPr>
          <p:cNvPr id="1776" name="Heff"/>
          <p:cNvSpPr txBox="1"/>
          <p:nvPr/>
        </p:nvSpPr>
        <p:spPr>
          <a:xfrm>
            <a:off x="11199333" y="11205903"/>
            <a:ext cx="1283159" cy="8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  <p:pic>
        <p:nvPicPr>
          <p:cNvPr id="1777" name="Circle Circle" descr="Circle Circle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6970776" y="11817114"/>
            <a:ext cx="625760" cy="625760"/>
          </a:xfrm>
          <a:prstGeom prst="rect">
            <a:avLst/>
          </a:prstGeom>
        </p:spPr>
      </p:pic>
      <p:grpSp>
        <p:nvGrpSpPr>
          <p:cNvPr id="1781" name="Circle"/>
          <p:cNvGrpSpPr/>
          <p:nvPr/>
        </p:nvGrpSpPr>
        <p:grpSpPr>
          <a:xfrm>
            <a:off x="17186329" y="12032667"/>
            <a:ext cx="194654" cy="194654"/>
            <a:chOff x="0" y="0"/>
            <a:chExt cx="194653" cy="194653"/>
          </a:xfrm>
        </p:grpSpPr>
        <p:sp>
          <p:nvSpPr>
            <p:cNvPr id="1780" name="Circle"/>
            <p:cNvSpPr/>
            <p:nvPr/>
          </p:nvSpPr>
          <p:spPr>
            <a:xfrm>
              <a:off x="50800" y="50800"/>
              <a:ext cx="93054" cy="930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1779" name="Circle Circle" descr="Circle Circle"/>
            <p:cNvPicPr>
              <a:picLocks noChangeAspect="0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0" y="0"/>
              <a:ext cx="194654" cy="194654"/>
            </a:xfrm>
            <a:prstGeom prst="rect">
              <a:avLst/>
            </a:prstGeom>
            <a:effectLst/>
          </p:spPr>
        </p:pic>
      </p:grpSp>
      <p:sp>
        <p:nvSpPr>
          <p:cNvPr id="1782" name="Heff"/>
          <p:cNvSpPr txBox="1"/>
          <p:nvPr/>
        </p:nvSpPr>
        <p:spPr>
          <a:xfrm>
            <a:off x="16301163" y="10977681"/>
            <a:ext cx="1283159" cy="895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</a:t>
            </a:r>
            <a:r>
              <a:rPr b="0" baseline="-5999">
                <a:latin typeface="Avenir Next Medium"/>
                <a:ea typeface="Avenir Next Medium"/>
                <a:cs typeface="Avenir Next Medium"/>
                <a:sym typeface="Avenir Next Medium"/>
              </a:rPr>
              <a:t>eff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1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00" fill="hold"/>
                                        <p:tgtEl>
                                          <p:spTgt spid="17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500" fill="hold"/>
                                        <p:tgtEl>
                                          <p:spTgt spid="17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0"/>
                            </p:stCondLst>
                            <p:childTnLst>
                              <p:par>
                                <p:cTn id="14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500" fill="hold"/>
                                        <p:tgtEl>
                                          <p:spTgt spid="17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7" presetClass="mediacall" nodeType="after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500" fill="hold"/>
                                        <p:tgtEl>
                                          <p:spTgt spid="17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0"/>
                            </p:stCondLst>
                            <p:childTnLst>
                              <p:par>
                                <p:cTn id="20" presetClass="mediacall" nodeType="afterEffect" presetSubtype="0" presetID="1" grpId="6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500" fill="hold"/>
                                        <p:tgtEl>
                                          <p:spTgt spid="1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1740"/>
                </p:tgtEl>
              </p:cMediaNode>
            </p:video>
            <p:seq concurrent="1" prevAc="none" nextAc="seek">
              <p:cTn id="23" evtFilter="cancelBubble" nodeType="interactiveSeq" restart="whenNotActive" fill="hold">
                <p:stCondLst>
                  <p:cond delay="0" evt="onClick">
                    <p:tgtEl>
                      <p:spTgt spid="174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40"/>
                  </p:tgtEl>
                </p:cond>
              </p:nextCondLst>
            </p:seq>
            <p:video fullScrn="0">
              <p:cMediaNode mute="0" showWhenStopped="1" numSld="1" vol="100000">
                <p:cTn id="28" fill="hold" display="0">
                  <p:stCondLst>
                    <p:cond delay="indefinite"/>
                  </p:stCondLst>
                </p:cTn>
                <p:tgtEl>
                  <p:spTgt spid="1741"/>
                </p:tgtEl>
              </p:cMediaNode>
            </p:video>
            <p:seq concurrent="1" prevAc="none" nextAc="seek">
              <p:cTn id="29" evtFilter="cancelBubble" nodeType="interactiveSeq" restart="whenNotActive" fill="hold">
                <p:stCondLst>
                  <p:cond delay="0" evt="onClick">
                    <p:tgtEl>
                      <p:spTgt spid="174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7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41"/>
                  </p:tgtEl>
                </p:cond>
              </p:nextCondLst>
            </p:seq>
            <p:video fullScrn="0">
              <p:cMediaNode mute="0" showWhenStopped="1" numSld="1" vol="100000">
                <p:cTn id="34" fill="hold" display="0">
                  <p:stCondLst>
                    <p:cond delay="indefinite"/>
                  </p:stCondLst>
                </p:cTn>
                <p:tgtEl>
                  <p:spTgt spid="1742"/>
                </p:tgtEl>
              </p:cMediaNode>
            </p:video>
            <p:seq concurrent="1" prevAc="none" nextAc="seek">
              <p:cTn id="35" evtFilter="cancelBubble" nodeType="interactiveSeq" restart="whenNotActive" fill="hold">
                <p:stCondLst>
                  <p:cond delay="0" evt="onClick">
                    <p:tgtEl>
                      <p:spTgt spid="174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7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42"/>
                  </p:tgtEl>
                </p:cond>
              </p:nextCondLst>
            </p:seq>
            <p:video fullScrn="0">
              <p:cMediaNode mute="0" showWhenStopped="1" numSld="1" vol="100000">
                <p:cTn id="40" fill="hold" display="0">
                  <p:stCondLst>
                    <p:cond delay="indefinite"/>
                  </p:stCondLst>
                </p:cTn>
                <p:tgtEl>
                  <p:spTgt spid="1743"/>
                </p:tgtEl>
              </p:cMediaNode>
            </p:video>
            <p:seq concurrent="1" prevAc="none" nextAc="seek">
              <p:cTn id="41" evtFilter="cancelBubble" nodeType="interactiveSeq" restart="whenNotActive" fill="hold">
                <p:stCondLst>
                  <p:cond delay="0" evt="onClick">
                    <p:tgtEl>
                      <p:spTgt spid="174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7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43"/>
                  </p:tgtEl>
                </p:cond>
              </p:nextCondLst>
            </p:seq>
            <p:video fullScrn="0">
              <p:cMediaNode mute="0" showWhenStopped="1" numSld="1" vol="100000">
                <p:cTn id="46" fill="hold" display="0">
                  <p:stCondLst>
                    <p:cond delay="indefinite"/>
                  </p:stCondLst>
                </p:cTn>
                <p:tgtEl>
                  <p:spTgt spid="1744"/>
                </p:tgtEl>
              </p:cMediaNode>
            </p:video>
            <p:seq concurrent="1" prevAc="none" nextAc="seek">
              <p:cTn id="47" evtFilter="cancelBubble" nodeType="interactiveSeq" restart="whenNotActive" fill="hold">
                <p:stCondLst>
                  <p:cond delay="0" evt="onClick">
                    <p:tgtEl>
                      <p:spTgt spid="174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7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44"/>
                  </p:tgtEl>
                </p:cond>
              </p:nextCondLst>
            </p:seq>
            <p:video fullScrn="0">
              <p:cMediaNode mute="0" showWhenStopped="1" numSld="1" vol="100000">
                <p:cTn id="52" fill="hold" display="0">
                  <p:stCondLst>
                    <p:cond delay="indefinite"/>
                  </p:stCondLst>
                </p:cTn>
                <p:tgtEl>
                  <p:spTgt spid="1745"/>
                </p:tgtEl>
              </p:cMediaNode>
            </p:video>
            <p:seq concurrent="1" prevAc="none" nextAc="seek">
              <p:cTn id="53" evtFilter="cancelBubble" nodeType="interactiveSeq" restart="whenNotActive" fill="hold">
                <p:stCondLst>
                  <p:cond delay="0" evt="onClick">
                    <p:tgtEl>
                      <p:spTgt spid="174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1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4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art 1 - micromagnet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 micromagnetics</a:t>
            </a:r>
          </a:p>
        </p:txBody>
      </p:sp>
      <p:sp>
        <p:nvSpPr>
          <p:cNvPr id="1785" name="(oversimplified) Micromagnetic simulator"/>
          <p:cNvSpPr txBox="1"/>
          <p:nvPr>
            <p:ph type="title"/>
          </p:nvPr>
        </p:nvSpPr>
        <p:spPr>
          <a:xfrm>
            <a:off x="762000" y="17554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(oversimplified) Micromagnetic simulator</a:t>
            </a:r>
          </a:p>
        </p:txBody>
      </p:sp>
      <p:pic>
        <p:nvPicPr>
          <p:cNvPr id="1786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7264" y="6199784"/>
            <a:ext cx="5550428" cy="2573108"/>
          </a:xfrm>
          <a:prstGeom prst="rect">
            <a:avLst/>
          </a:prstGeom>
        </p:spPr>
      </p:pic>
      <p:pic>
        <p:nvPicPr>
          <p:cNvPr id="1788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5929" y="6192045"/>
            <a:ext cx="5006139" cy="2496186"/>
          </a:xfrm>
          <a:prstGeom prst="rect">
            <a:avLst/>
          </a:prstGeom>
        </p:spPr>
      </p:pic>
      <p:sp>
        <p:nvSpPr>
          <p:cNvPr id="1790" name="Equation"/>
          <p:cNvSpPr txBox="1"/>
          <p:nvPr/>
        </p:nvSpPr>
        <p:spPr>
          <a:xfrm>
            <a:off x="12910013" y="6600335"/>
            <a:ext cx="4137970" cy="16796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791" name="Equation"/>
          <p:cNvSpPr txBox="1"/>
          <p:nvPr/>
        </p:nvSpPr>
        <p:spPr>
          <a:xfrm>
            <a:off x="6256511" y="6674887"/>
            <a:ext cx="4637201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792" name="Equation"/>
          <p:cNvSpPr txBox="1"/>
          <p:nvPr/>
        </p:nvSpPr>
        <p:spPr>
          <a:xfrm>
            <a:off x="11354897" y="6535162"/>
            <a:ext cx="1093827" cy="6641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793" name="Equation"/>
          <p:cNvSpPr txBox="1"/>
          <p:nvPr/>
        </p:nvSpPr>
        <p:spPr>
          <a:xfrm>
            <a:off x="8753611" y="8949905"/>
            <a:ext cx="1090887" cy="15305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79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1233812" y="7216293"/>
            <a:ext cx="1354612" cy="447690"/>
          </a:xfrm>
          <a:prstGeom prst="rect">
            <a:avLst/>
          </a:prstGeom>
        </p:spPr>
      </p:pic>
      <p:pic>
        <p:nvPicPr>
          <p:cNvPr id="179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4034761" y="5112359"/>
            <a:ext cx="1917427" cy="447690"/>
          </a:xfrm>
          <a:prstGeom prst="rect">
            <a:avLst/>
          </a:prstGeom>
        </p:spPr>
      </p:pic>
      <p:pic>
        <p:nvPicPr>
          <p:cNvPr id="179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7857793" y="5506803"/>
            <a:ext cx="1279591" cy="447690"/>
          </a:xfrm>
          <a:prstGeom prst="rect">
            <a:avLst/>
          </a:prstGeom>
        </p:spPr>
      </p:pic>
      <p:pic>
        <p:nvPicPr>
          <p:cNvPr id="1800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63624" y="3256886"/>
            <a:ext cx="3584529" cy="2496186"/>
          </a:xfrm>
          <a:prstGeom prst="rect">
            <a:avLst/>
          </a:prstGeom>
        </p:spPr>
      </p:pic>
      <p:pic>
        <p:nvPicPr>
          <p:cNvPr id="1802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31359" y="3256886"/>
            <a:ext cx="3584530" cy="2496186"/>
          </a:xfrm>
          <a:prstGeom prst="rect">
            <a:avLst/>
          </a:prstGeom>
        </p:spPr>
      </p:pic>
      <p:sp>
        <p:nvSpPr>
          <p:cNvPr id="1804" name="Equation"/>
          <p:cNvSpPr txBox="1"/>
          <p:nvPr/>
        </p:nvSpPr>
        <p:spPr>
          <a:xfrm>
            <a:off x="10893711" y="3935667"/>
            <a:ext cx="2659826" cy="15714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05" name="Equation"/>
          <p:cNvSpPr txBox="1"/>
          <p:nvPr/>
        </p:nvSpPr>
        <p:spPr>
          <a:xfrm>
            <a:off x="16520238" y="3700194"/>
            <a:ext cx="2671301" cy="17376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V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06" name="Equation"/>
          <p:cNvSpPr txBox="1"/>
          <p:nvPr/>
        </p:nvSpPr>
        <p:spPr>
          <a:xfrm>
            <a:off x="14245293" y="3681134"/>
            <a:ext cx="1496366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07" name="Equation"/>
          <p:cNvSpPr txBox="1"/>
          <p:nvPr/>
        </p:nvSpPr>
        <p:spPr>
          <a:xfrm>
            <a:off x="20020920" y="3745166"/>
            <a:ext cx="452324" cy="465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E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808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860350" y="4281134"/>
            <a:ext cx="2362353" cy="447690"/>
          </a:xfrm>
          <a:prstGeom prst="rect">
            <a:avLst/>
          </a:prstGeom>
        </p:spPr>
      </p:pic>
      <p:pic>
        <p:nvPicPr>
          <p:cNvPr id="1810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538523" y="4281134"/>
            <a:ext cx="1474702" cy="447690"/>
          </a:xfrm>
          <a:prstGeom prst="rect">
            <a:avLst/>
          </a:prstGeom>
        </p:spPr>
      </p:pic>
      <p:pic>
        <p:nvPicPr>
          <p:cNvPr id="1812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188836" y="4281134"/>
            <a:ext cx="1355693" cy="447690"/>
          </a:xfrm>
          <a:prstGeom prst="rect">
            <a:avLst/>
          </a:prstGeom>
        </p:spPr>
      </p:pic>
      <p:pic>
        <p:nvPicPr>
          <p:cNvPr id="1814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5400000">
            <a:off x="7413954" y="9472427"/>
            <a:ext cx="2167268" cy="447690"/>
          </a:xfrm>
          <a:prstGeom prst="rect">
            <a:avLst/>
          </a:prstGeom>
        </p:spPr>
      </p:pic>
      <p:pic>
        <p:nvPicPr>
          <p:cNvPr id="1816" name="Rectangle Rectangle" descr="Rectangle Rectangl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028649" y="10646727"/>
            <a:ext cx="2937878" cy="2496186"/>
          </a:xfrm>
          <a:prstGeom prst="rect">
            <a:avLst/>
          </a:prstGeom>
        </p:spPr>
      </p:pic>
      <p:sp>
        <p:nvSpPr>
          <p:cNvPr id="1818" name="Equation"/>
          <p:cNvSpPr txBox="1"/>
          <p:nvPr/>
        </p:nvSpPr>
        <p:spPr>
          <a:xfrm>
            <a:off x="7572008" y="11129569"/>
            <a:ext cx="1851160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819" name="Rectangle Rectangle" descr="Rectangle Rectangl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637453" y="3719080"/>
            <a:ext cx="1720271" cy="1555293"/>
          </a:xfrm>
          <a:prstGeom prst="rect">
            <a:avLst/>
          </a:prstGeom>
        </p:spPr>
      </p:pic>
      <p:sp>
        <p:nvSpPr>
          <p:cNvPr id="1821" name="Equation"/>
          <p:cNvSpPr txBox="1"/>
          <p:nvPr/>
        </p:nvSpPr>
        <p:spPr>
          <a:xfrm>
            <a:off x="8213107" y="4389456"/>
            <a:ext cx="568961" cy="3371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822" name="Line Line" descr="Line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0800000">
            <a:off x="4515609" y="11860445"/>
            <a:ext cx="2717411" cy="114301"/>
          </a:xfrm>
          <a:prstGeom prst="rect">
            <a:avLst/>
          </a:prstGeom>
        </p:spPr>
      </p:pic>
      <p:pic>
        <p:nvPicPr>
          <p:cNvPr id="1824" name="Line Line" descr="Line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16200000">
            <a:off x="1010948" y="8169764"/>
            <a:ext cx="7521064" cy="114301"/>
          </a:xfrm>
          <a:prstGeom prst="rect">
            <a:avLst/>
          </a:prstGeom>
        </p:spPr>
      </p:pic>
      <p:pic>
        <p:nvPicPr>
          <p:cNvPr id="1826" name="Line Line" descr="Line Lin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10800000">
            <a:off x="4591809" y="4318204"/>
            <a:ext cx="3214531" cy="447690"/>
          </a:xfrm>
          <a:prstGeom prst="rect">
            <a:avLst/>
          </a:prstGeom>
        </p:spPr>
      </p:pic>
      <p:sp>
        <p:nvSpPr>
          <p:cNvPr id="1828" name="Equation"/>
          <p:cNvSpPr txBox="1"/>
          <p:nvPr/>
        </p:nvSpPr>
        <p:spPr>
          <a:xfrm>
            <a:off x="3428360" y="7461663"/>
            <a:ext cx="1058978" cy="4800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art 0 - organis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0 - organisation</a:t>
            </a:r>
          </a:p>
        </p:txBody>
      </p:sp>
      <p:sp>
        <p:nvSpPr>
          <p:cNvPr id="217" name="Peo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People</a:t>
            </a:r>
          </a:p>
        </p:txBody>
      </p:sp>
      <p:sp>
        <p:nvSpPr>
          <p:cNvPr id="218" name="Instructo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Instructor:</a:t>
            </a:r>
          </a:p>
          <a:p>
            <a:pPr lvl="1"/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Marijan Beg</a:t>
            </a:r>
            <a:r>
              <a:t> (@marijanbeg)</a:t>
            </a:r>
          </a:p>
          <a:p>
            <a:pPr/>
            <a:r>
              <a:t>Moderators:</a:t>
            </a:r>
          </a:p>
          <a:p>
            <a:pPr lvl="1"/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Ryan A. Pepper</a:t>
            </a:r>
            <a:r>
              <a:t> (@rpep)</a:t>
            </a:r>
          </a:p>
          <a:p>
            <a:pPr lvl="1"/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Hans Fangohr</a:t>
            </a:r>
            <a:r>
              <a:t> (@fangohr)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ubermag simulation skeleton"/>
          <p:cNvSpPr txBox="1"/>
          <p:nvPr>
            <p:ph type="title"/>
          </p:nvPr>
        </p:nvSpPr>
        <p:spPr>
          <a:xfrm>
            <a:off x="11407542" y="9959940"/>
            <a:ext cx="12537387" cy="3401839"/>
          </a:xfrm>
          <a:prstGeom prst="rect">
            <a:avLst/>
          </a:prstGeom>
        </p:spPr>
        <p:txBody>
          <a:bodyPr/>
          <a:lstStyle>
            <a:lvl1pPr defTabSz="346709">
              <a:defRPr sz="12725"/>
            </a:lvl1pPr>
          </a:lstStyle>
          <a:p>
            <a:pPr/>
            <a:r>
              <a:t>ubermag simulation skeleton</a:t>
            </a:r>
          </a:p>
        </p:txBody>
      </p:sp>
      <p:sp>
        <p:nvSpPr>
          <p:cNvPr id="1831" name="Line"/>
          <p:cNvSpPr/>
          <p:nvPr/>
        </p:nvSpPr>
        <p:spPr>
          <a:xfrm>
            <a:off x="11544930" y="9767880"/>
            <a:ext cx="12262610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80000"/>
              </a:lnSpc>
              <a:spcBef>
                <a:spcPts val="0"/>
              </a:spcBef>
              <a:defRPr cap="all" sz="38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832" name="Part 2"/>
          <p:cNvSpPr txBox="1"/>
          <p:nvPr/>
        </p:nvSpPr>
        <p:spPr>
          <a:xfrm>
            <a:off x="11407542" y="8533021"/>
            <a:ext cx="4330124" cy="1380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53084">
              <a:lnSpc>
                <a:spcPct val="80000"/>
              </a:lnSpc>
              <a:spcBef>
                <a:spcPts val="0"/>
              </a:spcBef>
              <a:defRPr cap="all" sz="1005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Part 2</a:t>
            </a:r>
          </a:p>
        </p:txBody>
      </p:sp>
      <p:pic>
        <p:nvPicPr>
          <p:cNvPr id="1833" name="white-logo.ai" descr="white-logo.a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3385" y="3316202"/>
            <a:ext cx="5635518" cy="7083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1836" name="(oversimplified) Micromagnetic simulator"/>
          <p:cNvSpPr txBox="1"/>
          <p:nvPr>
            <p:ph type="title"/>
          </p:nvPr>
        </p:nvSpPr>
        <p:spPr>
          <a:xfrm>
            <a:off x="762000" y="17554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(oversimplified) Micromagnetic simulator</a:t>
            </a:r>
          </a:p>
        </p:txBody>
      </p:sp>
      <p:pic>
        <p:nvPicPr>
          <p:cNvPr id="1837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7264" y="6199784"/>
            <a:ext cx="5550428" cy="2573108"/>
          </a:xfrm>
          <a:prstGeom prst="rect">
            <a:avLst/>
          </a:prstGeom>
        </p:spPr>
      </p:pic>
      <p:pic>
        <p:nvPicPr>
          <p:cNvPr id="1839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5929" y="6192045"/>
            <a:ext cx="5006139" cy="2496186"/>
          </a:xfrm>
          <a:prstGeom prst="rect">
            <a:avLst/>
          </a:prstGeom>
        </p:spPr>
      </p:pic>
      <p:sp>
        <p:nvSpPr>
          <p:cNvPr id="1841" name="Equation"/>
          <p:cNvSpPr txBox="1"/>
          <p:nvPr/>
        </p:nvSpPr>
        <p:spPr>
          <a:xfrm>
            <a:off x="12910013" y="6600335"/>
            <a:ext cx="4137970" cy="16796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42" name="Equation"/>
          <p:cNvSpPr txBox="1"/>
          <p:nvPr/>
        </p:nvSpPr>
        <p:spPr>
          <a:xfrm>
            <a:off x="6256511" y="6674887"/>
            <a:ext cx="4637201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43" name="Equation"/>
          <p:cNvSpPr txBox="1"/>
          <p:nvPr/>
        </p:nvSpPr>
        <p:spPr>
          <a:xfrm>
            <a:off x="11354897" y="6535162"/>
            <a:ext cx="1093827" cy="6641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44" name="Equation"/>
          <p:cNvSpPr txBox="1"/>
          <p:nvPr/>
        </p:nvSpPr>
        <p:spPr>
          <a:xfrm>
            <a:off x="8753611" y="8949905"/>
            <a:ext cx="1090887" cy="15305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84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1233812" y="7216293"/>
            <a:ext cx="1354612" cy="447690"/>
          </a:xfrm>
          <a:prstGeom prst="rect">
            <a:avLst/>
          </a:prstGeom>
        </p:spPr>
      </p:pic>
      <p:pic>
        <p:nvPicPr>
          <p:cNvPr id="1847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4034761" y="5112359"/>
            <a:ext cx="1917427" cy="447690"/>
          </a:xfrm>
          <a:prstGeom prst="rect">
            <a:avLst/>
          </a:prstGeom>
        </p:spPr>
      </p:pic>
      <p:pic>
        <p:nvPicPr>
          <p:cNvPr id="1849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7857793" y="5506803"/>
            <a:ext cx="1279591" cy="447690"/>
          </a:xfrm>
          <a:prstGeom prst="rect">
            <a:avLst/>
          </a:prstGeom>
        </p:spPr>
      </p:pic>
      <p:pic>
        <p:nvPicPr>
          <p:cNvPr id="1851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63624" y="3256886"/>
            <a:ext cx="3584529" cy="2496186"/>
          </a:xfrm>
          <a:prstGeom prst="rect">
            <a:avLst/>
          </a:prstGeom>
        </p:spPr>
      </p:pic>
      <p:pic>
        <p:nvPicPr>
          <p:cNvPr id="1853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31359" y="3256886"/>
            <a:ext cx="3584530" cy="2496186"/>
          </a:xfrm>
          <a:prstGeom prst="rect">
            <a:avLst/>
          </a:prstGeom>
        </p:spPr>
      </p:pic>
      <p:sp>
        <p:nvSpPr>
          <p:cNvPr id="1855" name="Equation"/>
          <p:cNvSpPr txBox="1"/>
          <p:nvPr/>
        </p:nvSpPr>
        <p:spPr>
          <a:xfrm>
            <a:off x="10893711" y="3935667"/>
            <a:ext cx="2659826" cy="15714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56" name="Equation"/>
          <p:cNvSpPr txBox="1"/>
          <p:nvPr/>
        </p:nvSpPr>
        <p:spPr>
          <a:xfrm>
            <a:off x="16520238" y="3700194"/>
            <a:ext cx="2671301" cy="17376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V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57" name="Equation"/>
          <p:cNvSpPr txBox="1"/>
          <p:nvPr/>
        </p:nvSpPr>
        <p:spPr>
          <a:xfrm>
            <a:off x="14245293" y="3681134"/>
            <a:ext cx="1496366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58" name="Equation"/>
          <p:cNvSpPr txBox="1"/>
          <p:nvPr/>
        </p:nvSpPr>
        <p:spPr>
          <a:xfrm>
            <a:off x="20020920" y="3745166"/>
            <a:ext cx="452324" cy="465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E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859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860350" y="4281134"/>
            <a:ext cx="2362353" cy="447690"/>
          </a:xfrm>
          <a:prstGeom prst="rect">
            <a:avLst/>
          </a:prstGeom>
        </p:spPr>
      </p:pic>
      <p:pic>
        <p:nvPicPr>
          <p:cNvPr id="1861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538523" y="4281134"/>
            <a:ext cx="1474702" cy="447690"/>
          </a:xfrm>
          <a:prstGeom prst="rect">
            <a:avLst/>
          </a:prstGeom>
        </p:spPr>
      </p:pic>
      <p:pic>
        <p:nvPicPr>
          <p:cNvPr id="1863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188836" y="4281134"/>
            <a:ext cx="1355693" cy="447690"/>
          </a:xfrm>
          <a:prstGeom prst="rect">
            <a:avLst/>
          </a:prstGeom>
        </p:spPr>
      </p:pic>
      <p:pic>
        <p:nvPicPr>
          <p:cNvPr id="1865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5400000">
            <a:off x="7413954" y="9472427"/>
            <a:ext cx="2167268" cy="447690"/>
          </a:xfrm>
          <a:prstGeom prst="rect">
            <a:avLst/>
          </a:prstGeom>
        </p:spPr>
      </p:pic>
      <p:pic>
        <p:nvPicPr>
          <p:cNvPr id="1867" name="Rectangle Rectangle" descr="Rectangle Rectangl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028649" y="10646727"/>
            <a:ext cx="2937878" cy="2496186"/>
          </a:xfrm>
          <a:prstGeom prst="rect">
            <a:avLst/>
          </a:prstGeom>
        </p:spPr>
      </p:pic>
      <p:sp>
        <p:nvSpPr>
          <p:cNvPr id="1869" name="Equation"/>
          <p:cNvSpPr txBox="1"/>
          <p:nvPr/>
        </p:nvSpPr>
        <p:spPr>
          <a:xfrm>
            <a:off x="7572008" y="11129569"/>
            <a:ext cx="1851160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870" name="Rectangle Rectangle" descr="Rectangle Rectangl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637453" y="3719080"/>
            <a:ext cx="1720271" cy="1555293"/>
          </a:xfrm>
          <a:prstGeom prst="rect">
            <a:avLst/>
          </a:prstGeom>
        </p:spPr>
      </p:pic>
      <p:sp>
        <p:nvSpPr>
          <p:cNvPr id="1872" name="Equation"/>
          <p:cNvSpPr txBox="1"/>
          <p:nvPr/>
        </p:nvSpPr>
        <p:spPr>
          <a:xfrm>
            <a:off x="8213107" y="4389456"/>
            <a:ext cx="568961" cy="3371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873" name="Line Line" descr="Line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0800000">
            <a:off x="4515609" y="11860445"/>
            <a:ext cx="2717411" cy="114301"/>
          </a:xfrm>
          <a:prstGeom prst="rect">
            <a:avLst/>
          </a:prstGeom>
        </p:spPr>
      </p:pic>
      <p:pic>
        <p:nvPicPr>
          <p:cNvPr id="1875" name="Line Line" descr="Line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16200000">
            <a:off x="1010948" y="8169764"/>
            <a:ext cx="7521064" cy="114301"/>
          </a:xfrm>
          <a:prstGeom prst="rect">
            <a:avLst/>
          </a:prstGeom>
        </p:spPr>
      </p:pic>
      <p:pic>
        <p:nvPicPr>
          <p:cNvPr id="1877" name="Line Line" descr="Line Lin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10800000">
            <a:off x="4591809" y="4318204"/>
            <a:ext cx="3214531" cy="447690"/>
          </a:xfrm>
          <a:prstGeom prst="rect">
            <a:avLst/>
          </a:prstGeom>
        </p:spPr>
      </p:pic>
      <p:sp>
        <p:nvSpPr>
          <p:cNvPr id="1879" name="Equation"/>
          <p:cNvSpPr txBox="1"/>
          <p:nvPr/>
        </p:nvSpPr>
        <p:spPr>
          <a:xfrm>
            <a:off x="3428360" y="7461663"/>
            <a:ext cx="1058978" cy="4800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1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9249" y="2710350"/>
            <a:ext cx="15731709" cy="6635729"/>
          </a:xfrm>
          <a:prstGeom prst="rect">
            <a:avLst/>
          </a:prstGeom>
        </p:spPr>
      </p:pic>
      <p:sp>
        <p:nvSpPr>
          <p:cNvPr id="1883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1884" name="(oversimplified) Micromagnetic simulator"/>
          <p:cNvSpPr txBox="1"/>
          <p:nvPr>
            <p:ph type="title"/>
          </p:nvPr>
        </p:nvSpPr>
        <p:spPr>
          <a:xfrm>
            <a:off x="762000" y="17554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(oversimplified) Micromagnetic simulator</a:t>
            </a:r>
          </a:p>
        </p:txBody>
      </p:sp>
      <p:pic>
        <p:nvPicPr>
          <p:cNvPr id="1885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7264" y="6199784"/>
            <a:ext cx="5550428" cy="2573108"/>
          </a:xfrm>
          <a:prstGeom prst="rect">
            <a:avLst/>
          </a:prstGeom>
        </p:spPr>
      </p:pic>
      <p:pic>
        <p:nvPicPr>
          <p:cNvPr id="1887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75929" y="6192045"/>
            <a:ext cx="5006139" cy="2496186"/>
          </a:xfrm>
          <a:prstGeom prst="rect">
            <a:avLst/>
          </a:prstGeom>
        </p:spPr>
      </p:pic>
      <p:sp>
        <p:nvSpPr>
          <p:cNvPr id="1889" name="Equation"/>
          <p:cNvSpPr txBox="1"/>
          <p:nvPr/>
        </p:nvSpPr>
        <p:spPr>
          <a:xfrm>
            <a:off x="12910013" y="6600335"/>
            <a:ext cx="4137970" cy="16796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90" name="Equation"/>
          <p:cNvSpPr txBox="1"/>
          <p:nvPr/>
        </p:nvSpPr>
        <p:spPr>
          <a:xfrm>
            <a:off x="6256511" y="6674887"/>
            <a:ext cx="4637201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91" name="Equation"/>
          <p:cNvSpPr txBox="1"/>
          <p:nvPr/>
        </p:nvSpPr>
        <p:spPr>
          <a:xfrm>
            <a:off x="11354897" y="6535162"/>
            <a:ext cx="1093827" cy="6641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892" name="Equation"/>
          <p:cNvSpPr txBox="1"/>
          <p:nvPr/>
        </p:nvSpPr>
        <p:spPr>
          <a:xfrm>
            <a:off x="8646683" y="8660807"/>
            <a:ext cx="1090887" cy="15305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893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11233813" y="7216293"/>
            <a:ext cx="1354612" cy="447690"/>
          </a:xfrm>
          <a:prstGeom prst="rect">
            <a:avLst/>
          </a:prstGeom>
        </p:spPr>
      </p:pic>
      <p:pic>
        <p:nvPicPr>
          <p:cNvPr id="1895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4034761" y="5112359"/>
            <a:ext cx="1917427" cy="447690"/>
          </a:xfrm>
          <a:prstGeom prst="rect">
            <a:avLst/>
          </a:prstGeom>
        </p:spPr>
      </p:pic>
      <p:pic>
        <p:nvPicPr>
          <p:cNvPr id="1897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7857793" y="5506803"/>
            <a:ext cx="1279591" cy="447690"/>
          </a:xfrm>
          <a:prstGeom prst="rect">
            <a:avLst/>
          </a:prstGeom>
        </p:spPr>
      </p:pic>
      <p:pic>
        <p:nvPicPr>
          <p:cNvPr id="1899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63624" y="3256886"/>
            <a:ext cx="3584529" cy="2496186"/>
          </a:xfrm>
          <a:prstGeom prst="rect">
            <a:avLst/>
          </a:prstGeom>
        </p:spPr>
      </p:pic>
      <p:pic>
        <p:nvPicPr>
          <p:cNvPr id="1901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31360" y="3256886"/>
            <a:ext cx="3584529" cy="2496186"/>
          </a:xfrm>
          <a:prstGeom prst="rect">
            <a:avLst/>
          </a:prstGeom>
        </p:spPr>
      </p:pic>
      <p:sp>
        <p:nvSpPr>
          <p:cNvPr id="1903" name="Equation"/>
          <p:cNvSpPr txBox="1"/>
          <p:nvPr/>
        </p:nvSpPr>
        <p:spPr>
          <a:xfrm>
            <a:off x="10893711" y="3935667"/>
            <a:ext cx="2659826" cy="15714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904" name="Equation"/>
          <p:cNvSpPr txBox="1"/>
          <p:nvPr/>
        </p:nvSpPr>
        <p:spPr>
          <a:xfrm>
            <a:off x="16520238" y="3700194"/>
            <a:ext cx="2671301" cy="17376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V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905" name="Equation"/>
          <p:cNvSpPr txBox="1"/>
          <p:nvPr/>
        </p:nvSpPr>
        <p:spPr>
          <a:xfrm>
            <a:off x="14245293" y="3681134"/>
            <a:ext cx="1496366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906" name="Equation"/>
          <p:cNvSpPr txBox="1"/>
          <p:nvPr/>
        </p:nvSpPr>
        <p:spPr>
          <a:xfrm>
            <a:off x="20020920" y="3745166"/>
            <a:ext cx="452324" cy="465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E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907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860350" y="4281134"/>
            <a:ext cx="2362353" cy="447690"/>
          </a:xfrm>
          <a:prstGeom prst="rect">
            <a:avLst/>
          </a:prstGeom>
        </p:spPr>
      </p:pic>
      <p:pic>
        <p:nvPicPr>
          <p:cNvPr id="1909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538523" y="4281134"/>
            <a:ext cx="1474702" cy="447690"/>
          </a:xfrm>
          <a:prstGeom prst="rect">
            <a:avLst/>
          </a:prstGeom>
        </p:spPr>
      </p:pic>
      <p:pic>
        <p:nvPicPr>
          <p:cNvPr id="1911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88836" y="4281134"/>
            <a:ext cx="1355693" cy="447690"/>
          </a:xfrm>
          <a:prstGeom prst="rect">
            <a:avLst/>
          </a:prstGeom>
        </p:spPr>
      </p:pic>
      <p:pic>
        <p:nvPicPr>
          <p:cNvPr id="1913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7413954" y="9472427"/>
            <a:ext cx="2167268" cy="447690"/>
          </a:xfrm>
          <a:prstGeom prst="rect">
            <a:avLst/>
          </a:prstGeom>
        </p:spPr>
      </p:pic>
      <p:pic>
        <p:nvPicPr>
          <p:cNvPr id="1915" name="Rectangle Rectangle" descr="Rectangle Rectangl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028649" y="10646728"/>
            <a:ext cx="2937878" cy="2496186"/>
          </a:xfrm>
          <a:prstGeom prst="rect">
            <a:avLst/>
          </a:prstGeom>
        </p:spPr>
      </p:pic>
      <p:sp>
        <p:nvSpPr>
          <p:cNvPr id="1917" name="Equation"/>
          <p:cNvSpPr txBox="1"/>
          <p:nvPr/>
        </p:nvSpPr>
        <p:spPr>
          <a:xfrm>
            <a:off x="7572008" y="11129570"/>
            <a:ext cx="1851160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918" name="Rectangle Rectangle" descr="Rectangle Rectangl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637453" y="3719080"/>
            <a:ext cx="1720271" cy="1555293"/>
          </a:xfrm>
          <a:prstGeom prst="rect">
            <a:avLst/>
          </a:prstGeom>
        </p:spPr>
      </p:pic>
      <p:sp>
        <p:nvSpPr>
          <p:cNvPr id="1920" name="Equation"/>
          <p:cNvSpPr txBox="1"/>
          <p:nvPr/>
        </p:nvSpPr>
        <p:spPr>
          <a:xfrm>
            <a:off x="8213107" y="4389456"/>
            <a:ext cx="568961" cy="3371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921" name="Line Line" descr="Line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10800000">
            <a:off x="4515609" y="11860446"/>
            <a:ext cx="2717411" cy="114301"/>
          </a:xfrm>
          <a:prstGeom prst="rect">
            <a:avLst/>
          </a:prstGeom>
        </p:spPr>
      </p:pic>
      <p:pic>
        <p:nvPicPr>
          <p:cNvPr id="1923" name="Line Line" descr="Line Lin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16200000">
            <a:off x="1010949" y="8169764"/>
            <a:ext cx="7521063" cy="114301"/>
          </a:xfrm>
          <a:prstGeom prst="rect">
            <a:avLst/>
          </a:prstGeom>
        </p:spPr>
      </p:pic>
      <p:pic>
        <p:nvPicPr>
          <p:cNvPr id="1925" name="Line Line" descr="Line Lin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0800000">
            <a:off x="4591809" y="4318204"/>
            <a:ext cx="3214531" cy="447690"/>
          </a:xfrm>
          <a:prstGeom prst="rect">
            <a:avLst/>
          </a:prstGeom>
        </p:spPr>
      </p:pic>
      <p:sp>
        <p:nvSpPr>
          <p:cNvPr id="1927" name="Equation"/>
          <p:cNvSpPr txBox="1"/>
          <p:nvPr/>
        </p:nvSpPr>
        <p:spPr>
          <a:xfrm>
            <a:off x="3428360" y="7461663"/>
            <a:ext cx="1058978" cy="4800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928" name="system"/>
          <p:cNvSpPr txBox="1"/>
          <p:nvPr/>
        </p:nvSpPr>
        <p:spPr>
          <a:xfrm>
            <a:off x="19381958" y="8485722"/>
            <a:ext cx="17302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pPr/>
            <a:r>
              <a:t>system</a:t>
            </a:r>
          </a:p>
        </p:txBody>
      </p:sp>
      <p:pic>
        <p:nvPicPr>
          <p:cNvPr id="1929" name="Rectangle Rectangle" descr="Rectangle Rectangle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674150" y="10314611"/>
            <a:ext cx="3601821" cy="3049860"/>
          </a:xfrm>
          <a:prstGeom prst="rect">
            <a:avLst/>
          </a:prstGeom>
        </p:spPr>
      </p:pic>
      <p:sp>
        <p:nvSpPr>
          <p:cNvPr id="1931" name="driver"/>
          <p:cNvSpPr txBox="1"/>
          <p:nvPr/>
        </p:nvSpPr>
        <p:spPr>
          <a:xfrm>
            <a:off x="10374376" y="12697397"/>
            <a:ext cx="148336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driver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9249" y="2710350"/>
            <a:ext cx="15731709" cy="6635729"/>
          </a:xfrm>
          <a:prstGeom prst="rect">
            <a:avLst/>
          </a:prstGeom>
        </p:spPr>
      </p:pic>
      <p:sp>
        <p:nvSpPr>
          <p:cNvPr id="1935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1936" name="(oversimplified) Micromagnetic simulator"/>
          <p:cNvSpPr txBox="1"/>
          <p:nvPr>
            <p:ph type="title"/>
          </p:nvPr>
        </p:nvSpPr>
        <p:spPr>
          <a:xfrm>
            <a:off x="762000" y="17554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(oversimplified) Micromagnetic simulator</a:t>
            </a:r>
          </a:p>
        </p:txBody>
      </p:sp>
      <p:pic>
        <p:nvPicPr>
          <p:cNvPr id="1937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7264" y="6199784"/>
            <a:ext cx="5550428" cy="2573108"/>
          </a:xfrm>
          <a:prstGeom prst="rect">
            <a:avLst/>
          </a:prstGeom>
        </p:spPr>
      </p:pic>
      <p:pic>
        <p:nvPicPr>
          <p:cNvPr id="1939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75929" y="6192045"/>
            <a:ext cx="5006139" cy="2496186"/>
          </a:xfrm>
          <a:prstGeom prst="rect">
            <a:avLst/>
          </a:prstGeom>
        </p:spPr>
      </p:pic>
      <p:sp>
        <p:nvSpPr>
          <p:cNvPr id="1941" name="Equation"/>
          <p:cNvSpPr txBox="1"/>
          <p:nvPr/>
        </p:nvSpPr>
        <p:spPr>
          <a:xfrm>
            <a:off x="12910013" y="6600335"/>
            <a:ext cx="4137970" cy="16796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942" name="Equation"/>
          <p:cNvSpPr txBox="1"/>
          <p:nvPr/>
        </p:nvSpPr>
        <p:spPr>
          <a:xfrm>
            <a:off x="6256511" y="6674887"/>
            <a:ext cx="4637201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943" name="Equation"/>
          <p:cNvSpPr txBox="1"/>
          <p:nvPr/>
        </p:nvSpPr>
        <p:spPr>
          <a:xfrm>
            <a:off x="11354897" y="6535162"/>
            <a:ext cx="1093827" cy="6641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944" name="Equation"/>
          <p:cNvSpPr txBox="1"/>
          <p:nvPr/>
        </p:nvSpPr>
        <p:spPr>
          <a:xfrm>
            <a:off x="8646683" y="8660807"/>
            <a:ext cx="1090887" cy="15305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945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11233813" y="7216293"/>
            <a:ext cx="1354612" cy="447690"/>
          </a:xfrm>
          <a:prstGeom prst="rect">
            <a:avLst/>
          </a:prstGeom>
        </p:spPr>
      </p:pic>
      <p:pic>
        <p:nvPicPr>
          <p:cNvPr id="1947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4034761" y="5112359"/>
            <a:ext cx="1917427" cy="447690"/>
          </a:xfrm>
          <a:prstGeom prst="rect">
            <a:avLst/>
          </a:prstGeom>
        </p:spPr>
      </p:pic>
      <p:pic>
        <p:nvPicPr>
          <p:cNvPr id="1949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7857793" y="5506803"/>
            <a:ext cx="1279591" cy="447690"/>
          </a:xfrm>
          <a:prstGeom prst="rect">
            <a:avLst/>
          </a:prstGeom>
        </p:spPr>
      </p:pic>
      <p:pic>
        <p:nvPicPr>
          <p:cNvPr id="1951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63624" y="3256886"/>
            <a:ext cx="3584529" cy="2496186"/>
          </a:xfrm>
          <a:prstGeom prst="rect">
            <a:avLst/>
          </a:prstGeom>
        </p:spPr>
      </p:pic>
      <p:pic>
        <p:nvPicPr>
          <p:cNvPr id="1953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31360" y="3256886"/>
            <a:ext cx="3584529" cy="2496186"/>
          </a:xfrm>
          <a:prstGeom prst="rect">
            <a:avLst/>
          </a:prstGeom>
        </p:spPr>
      </p:pic>
      <p:sp>
        <p:nvSpPr>
          <p:cNvPr id="1955" name="Equation"/>
          <p:cNvSpPr txBox="1"/>
          <p:nvPr/>
        </p:nvSpPr>
        <p:spPr>
          <a:xfrm>
            <a:off x="10893711" y="3935667"/>
            <a:ext cx="2659826" cy="15714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956" name="Equation"/>
          <p:cNvSpPr txBox="1"/>
          <p:nvPr/>
        </p:nvSpPr>
        <p:spPr>
          <a:xfrm>
            <a:off x="16520238" y="3700194"/>
            <a:ext cx="2671301" cy="17376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V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957" name="Equation"/>
          <p:cNvSpPr txBox="1"/>
          <p:nvPr/>
        </p:nvSpPr>
        <p:spPr>
          <a:xfrm>
            <a:off x="14245293" y="3681134"/>
            <a:ext cx="1496366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958" name="Equation"/>
          <p:cNvSpPr txBox="1"/>
          <p:nvPr/>
        </p:nvSpPr>
        <p:spPr>
          <a:xfrm>
            <a:off x="20020920" y="3745166"/>
            <a:ext cx="452324" cy="465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E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959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860350" y="4281134"/>
            <a:ext cx="2362353" cy="447690"/>
          </a:xfrm>
          <a:prstGeom prst="rect">
            <a:avLst/>
          </a:prstGeom>
        </p:spPr>
      </p:pic>
      <p:pic>
        <p:nvPicPr>
          <p:cNvPr id="1961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538523" y="4281134"/>
            <a:ext cx="1474702" cy="447690"/>
          </a:xfrm>
          <a:prstGeom prst="rect">
            <a:avLst/>
          </a:prstGeom>
        </p:spPr>
      </p:pic>
      <p:pic>
        <p:nvPicPr>
          <p:cNvPr id="1963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88836" y="4281134"/>
            <a:ext cx="1355693" cy="447690"/>
          </a:xfrm>
          <a:prstGeom prst="rect">
            <a:avLst/>
          </a:prstGeom>
        </p:spPr>
      </p:pic>
      <p:pic>
        <p:nvPicPr>
          <p:cNvPr id="1965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7413954" y="9472427"/>
            <a:ext cx="2167268" cy="447690"/>
          </a:xfrm>
          <a:prstGeom prst="rect">
            <a:avLst/>
          </a:prstGeom>
        </p:spPr>
      </p:pic>
      <p:pic>
        <p:nvPicPr>
          <p:cNvPr id="1967" name="Rectangle Rectangle" descr="Rectangle Rectangl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028649" y="10646728"/>
            <a:ext cx="2937878" cy="2496186"/>
          </a:xfrm>
          <a:prstGeom prst="rect">
            <a:avLst/>
          </a:prstGeom>
        </p:spPr>
      </p:pic>
      <p:sp>
        <p:nvSpPr>
          <p:cNvPr id="1969" name="Equation"/>
          <p:cNvSpPr txBox="1"/>
          <p:nvPr/>
        </p:nvSpPr>
        <p:spPr>
          <a:xfrm>
            <a:off x="7572008" y="11129570"/>
            <a:ext cx="1851160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970" name="Rectangle Rectangle" descr="Rectangle Rectangl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637453" y="3719080"/>
            <a:ext cx="1720271" cy="1555293"/>
          </a:xfrm>
          <a:prstGeom prst="rect">
            <a:avLst/>
          </a:prstGeom>
        </p:spPr>
      </p:pic>
      <p:sp>
        <p:nvSpPr>
          <p:cNvPr id="1972" name="Equation"/>
          <p:cNvSpPr txBox="1"/>
          <p:nvPr/>
        </p:nvSpPr>
        <p:spPr>
          <a:xfrm>
            <a:off x="8213107" y="4389456"/>
            <a:ext cx="568961" cy="3371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1973" name="Line Line" descr="Line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10800000">
            <a:off x="4515609" y="11860446"/>
            <a:ext cx="2717411" cy="114301"/>
          </a:xfrm>
          <a:prstGeom prst="rect">
            <a:avLst/>
          </a:prstGeom>
        </p:spPr>
      </p:pic>
      <p:pic>
        <p:nvPicPr>
          <p:cNvPr id="1975" name="Line Line" descr="Line Lin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16200000">
            <a:off x="1010949" y="8169764"/>
            <a:ext cx="7521063" cy="114301"/>
          </a:xfrm>
          <a:prstGeom prst="rect">
            <a:avLst/>
          </a:prstGeom>
        </p:spPr>
      </p:pic>
      <p:pic>
        <p:nvPicPr>
          <p:cNvPr id="1977" name="Line Line" descr="Line Lin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0800000">
            <a:off x="4591809" y="4318204"/>
            <a:ext cx="3214531" cy="447690"/>
          </a:xfrm>
          <a:prstGeom prst="rect">
            <a:avLst/>
          </a:prstGeom>
        </p:spPr>
      </p:pic>
      <p:sp>
        <p:nvSpPr>
          <p:cNvPr id="1979" name="Equation"/>
          <p:cNvSpPr txBox="1"/>
          <p:nvPr/>
        </p:nvSpPr>
        <p:spPr>
          <a:xfrm>
            <a:off x="3428360" y="7461663"/>
            <a:ext cx="1058978" cy="4800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1980" name="system"/>
          <p:cNvSpPr txBox="1"/>
          <p:nvPr/>
        </p:nvSpPr>
        <p:spPr>
          <a:xfrm>
            <a:off x="19381958" y="8485722"/>
            <a:ext cx="17302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pPr/>
            <a:r>
              <a:t>system</a:t>
            </a:r>
          </a:p>
        </p:txBody>
      </p:sp>
      <p:pic>
        <p:nvPicPr>
          <p:cNvPr id="1981" name="Rectangle Rectangle" descr="Rectangle Rectangle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674150" y="10314611"/>
            <a:ext cx="3601821" cy="3049860"/>
          </a:xfrm>
          <a:prstGeom prst="rect">
            <a:avLst/>
          </a:prstGeom>
        </p:spPr>
      </p:pic>
      <p:sp>
        <p:nvSpPr>
          <p:cNvPr id="1983" name="driver"/>
          <p:cNvSpPr txBox="1"/>
          <p:nvPr/>
        </p:nvSpPr>
        <p:spPr>
          <a:xfrm>
            <a:off x="10374376" y="12697397"/>
            <a:ext cx="148336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driver</a:t>
            </a:r>
          </a:p>
        </p:txBody>
      </p:sp>
      <p:sp>
        <p:nvSpPr>
          <p:cNvPr id="1984" name="Rectangle"/>
          <p:cNvSpPr/>
          <p:nvPr/>
        </p:nvSpPr>
        <p:spPr>
          <a:xfrm>
            <a:off x="10268332" y="3062995"/>
            <a:ext cx="3910584" cy="2845238"/>
          </a:xfrm>
          <a:prstGeom prst="rect">
            <a:avLst/>
          </a:prstGeom>
          <a:solidFill>
            <a:schemeClr val="accent1">
              <a:alpha val="263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985" name="Rectangle"/>
          <p:cNvSpPr/>
          <p:nvPr/>
        </p:nvSpPr>
        <p:spPr>
          <a:xfrm>
            <a:off x="7212778" y="3487208"/>
            <a:ext cx="2569622" cy="2109683"/>
          </a:xfrm>
          <a:prstGeom prst="rect">
            <a:avLst/>
          </a:prstGeom>
          <a:solidFill>
            <a:schemeClr val="accent1">
              <a:alpha val="263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986" name="Rectangle"/>
          <p:cNvSpPr/>
          <p:nvPr/>
        </p:nvSpPr>
        <p:spPr>
          <a:xfrm>
            <a:off x="5604853" y="6033026"/>
            <a:ext cx="5895249" cy="2977383"/>
          </a:xfrm>
          <a:prstGeom prst="rect">
            <a:avLst/>
          </a:prstGeom>
          <a:solidFill>
            <a:schemeClr val="accent1">
              <a:alpha val="263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987" name="energy"/>
          <p:cNvSpPr txBox="1"/>
          <p:nvPr/>
        </p:nvSpPr>
        <p:spPr>
          <a:xfrm>
            <a:off x="12161528" y="4952971"/>
            <a:ext cx="17439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</a:defRPr>
            </a:lvl1pPr>
          </a:lstStyle>
          <a:p>
            <a:pPr/>
            <a:r>
              <a:t>energy</a:t>
            </a:r>
          </a:p>
        </p:txBody>
      </p:sp>
      <p:sp>
        <p:nvSpPr>
          <p:cNvPr id="1988" name="dynamics"/>
          <p:cNvSpPr txBox="1"/>
          <p:nvPr/>
        </p:nvSpPr>
        <p:spPr>
          <a:xfrm>
            <a:off x="8898773" y="7963180"/>
            <a:ext cx="232257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</a:defRPr>
            </a:lvl1pPr>
          </a:lstStyle>
          <a:p>
            <a:pPr/>
            <a:r>
              <a:t>dynamics</a:t>
            </a:r>
          </a:p>
        </p:txBody>
      </p:sp>
      <p:sp>
        <p:nvSpPr>
          <p:cNvPr id="1989" name="m"/>
          <p:cNvSpPr txBox="1"/>
          <p:nvPr/>
        </p:nvSpPr>
        <p:spPr>
          <a:xfrm>
            <a:off x="8726096" y="4474272"/>
            <a:ext cx="56489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</a:defRPr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9249" y="2710350"/>
            <a:ext cx="15731709" cy="6635729"/>
          </a:xfrm>
          <a:prstGeom prst="rect">
            <a:avLst/>
          </a:prstGeom>
        </p:spPr>
      </p:pic>
      <p:sp>
        <p:nvSpPr>
          <p:cNvPr id="1993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1994" name="(oversimplified) Micromagnetic simulator"/>
          <p:cNvSpPr txBox="1"/>
          <p:nvPr>
            <p:ph type="title"/>
          </p:nvPr>
        </p:nvSpPr>
        <p:spPr>
          <a:xfrm>
            <a:off x="762000" y="17554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(oversimplified) Micromagnetic simulator</a:t>
            </a:r>
          </a:p>
        </p:txBody>
      </p:sp>
      <p:pic>
        <p:nvPicPr>
          <p:cNvPr id="1995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7264" y="6199784"/>
            <a:ext cx="5550428" cy="2573108"/>
          </a:xfrm>
          <a:prstGeom prst="rect">
            <a:avLst/>
          </a:prstGeom>
        </p:spPr>
      </p:pic>
      <p:pic>
        <p:nvPicPr>
          <p:cNvPr id="1997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75929" y="6192045"/>
            <a:ext cx="5006139" cy="2496186"/>
          </a:xfrm>
          <a:prstGeom prst="rect">
            <a:avLst/>
          </a:prstGeom>
        </p:spPr>
      </p:pic>
      <p:sp>
        <p:nvSpPr>
          <p:cNvPr id="1999" name="Equation"/>
          <p:cNvSpPr txBox="1"/>
          <p:nvPr/>
        </p:nvSpPr>
        <p:spPr>
          <a:xfrm>
            <a:off x="12910013" y="6600335"/>
            <a:ext cx="4137970" cy="16796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xmlns:a="http://schemas.openxmlformats.org/drawingml/2006/main" sz="5600" i="1">
                              <a:solidFill>
                                <a:srgbClr val="838686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den>
                  </m:f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2000" name="Equation"/>
          <p:cNvSpPr txBox="1"/>
          <p:nvPr/>
        </p:nvSpPr>
        <p:spPr>
          <a:xfrm>
            <a:off x="6256511" y="6674887"/>
            <a:ext cx="4637201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2001" name="Equation"/>
          <p:cNvSpPr txBox="1"/>
          <p:nvPr/>
        </p:nvSpPr>
        <p:spPr>
          <a:xfrm>
            <a:off x="11354897" y="6535162"/>
            <a:ext cx="1093827" cy="6641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eff</m:t>
                      </m:r>
                    </m:sub>
                  </m:sSub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2002" name="Equation"/>
          <p:cNvSpPr txBox="1"/>
          <p:nvPr/>
        </p:nvSpPr>
        <p:spPr>
          <a:xfrm>
            <a:off x="8646683" y="8660807"/>
            <a:ext cx="1090887" cy="15305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2003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11233813" y="7216293"/>
            <a:ext cx="1354612" cy="447690"/>
          </a:xfrm>
          <a:prstGeom prst="rect">
            <a:avLst/>
          </a:prstGeom>
        </p:spPr>
      </p:pic>
      <p:pic>
        <p:nvPicPr>
          <p:cNvPr id="2005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4034761" y="5112359"/>
            <a:ext cx="1917427" cy="447690"/>
          </a:xfrm>
          <a:prstGeom prst="rect">
            <a:avLst/>
          </a:prstGeom>
        </p:spPr>
      </p:pic>
      <p:pic>
        <p:nvPicPr>
          <p:cNvPr id="2007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7857793" y="5506803"/>
            <a:ext cx="1279591" cy="447690"/>
          </a:xfrm>
          <a:prstGeom prst="rect">
            <a:avLst/>
          </a:prstGeom>
        </p:spPr>
      </p:pic>
      <p:pic>
        <p:nvPicPr>
          <p:cNvPr id="2009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63624" y="3256886"/>
            <a:ext cx="3584529" cy="2496186"/>
          </a:xfrm>
          <a:prstGeom prst="rect">
            <a:avLst/>
          </a:prstGeom>
        </p:spPr>
      </p:pic>
      <p:pic>
        <p:nvPicPr>
          <p:cNvPr id="2011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31360" y="3256886"/>
            <a:ext cx="3584529" cy="2496186"/>
          </a:xfrm>
          <a:prstGeom prst="rect">
            <a:avLst/>
          </a:prstGeom>
        </p:spPr>
      </p:pic>
      <p:sp>
        <p:nvSpPr>
          <p:cNvPr id="2013" name="Equation"/>
          <p:cNvSpPr txBox="1"/>
          <p:nvPr/>
        </p:nvSpPr>
        <p:spPr>
          <a:xfrm>
            <a:off x="10893711" y="3935667"/>
            <a:ext cx="2659826" cy="15714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2014" name="Equation"/>
          <p:cNvSpPr txBox="1"/>
          <p:nvPr/>
        </p:nvSpPr>
        <p:spPr>
          <a:xfrm>
            <a:off x="16520238" y="3700194"/>
            <a:ext cx="2671301" cy="17376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V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2015" name="Equation"/>
          <p:cNvSpPr txBox="1"/>
          <p:nvPr/>
        </p:nvSpPr>
        <p:spPr>
          <a:xfrm>
            <a:off x="14245293" y="3681134"/>
            <a:ext cx="1496366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2016" name="Equation"/>
          <p:cNvSpPr txBox="1"/>
          <p:nvPr/>
        </p:nvSpPr>
        <p:spPr>
          <a:xfrm>
            <a:off x="20020920" y="3745166"/>
            <a:ext cx="452324" cy="465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E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2017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860350" y="4281134"/>
            <a:ext cx="2362353" cy="447690"/>
          </a:xfrm>
          <a:prstGeom prst="rect">
            <a:avLst/>
          </a:prstGeom>
        </p:spPr>
      </p:pic>
      <p:pic>
        <p:nvPicPr>
          <p:cNvPr id="2019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538523" y="4281134"/>
            <a:ext cx="1474702" cy="447690"/>
          </a:xfrm>
          <a:prstGeom prst="rect">
            <a:avLst/>
          </a:prstGeom>
        </p:spPr>
      </p:pic>
      <p:pic>
        <p:nvPicPr>
          <p:cNvPr id="2021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88836" y="4281134"/>
            <a:ext cx="1355693" cy="447690"/>
          </a:xfrm>
          <a:prstGeom prst="rect">
            <a:avLst/>
          </a:prstGeom>
        </p:spPr>
      </p:pic>
      <p:pic>
        <p:nvPicPr>
          <p:cNvPr id="2023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7413954" y="9472427"/>
            <a:ext cx="2167268" cy="447690"/>
          </a:xfrm>
          <a:prstGeom prst="rect">
            <a:avLst/>
          </a:prstGeom>
        </p:spPr>
      </p:pic>
      <p:pic>
        <p:nvPicPr>
          <p:cNvPr id="2025" name="Rectangle Rectangle" descr="Rectangle Rectangl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028649" y="10646728"/>
            <a:ext cx="2937878" cy="2496186"/>
          </a:xfrm>
          <a:prstGeom prst="rect">
            <a:avLst/>
          </a:prstGeom>
        </p:spPr>
      </p:pic>
      <p:sp>
        <p:nvSpPr>
          <p:cNvPr id="2027" name="Equation"/>
          <p:cNvSpPr txBox="1"/>
          <p:nvPr/>
        </p:nvSpPr>
        <p:spPr>
          <a:xfrm>
            <a:off x="7572008" y="11129570"/>
            <a:ext cx="1851160" cy="15305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b"/>
                        </m:rPr>
                        <a:rPr xmlns:a="http://schemas.openxmlformats.org/drawingml/2006/main" sz="5600" i="1">
                          <a:solidFill>
                            <a:srgbClr val="007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83868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2028" name="Rectangle Rectangle" descr="Rectangle Rectangl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637453" y="3719080"/>
            <a:ext cx="1720271" cy="1555293"/>
          </a:xfrm>
          <a:prstGeom prst="rect">
            <a:avLst/>
          </a:prstGeom>
        </p:spPr>
      </p:pic>
      <p:sp>
        <p:nvSpPr>
          <p:cNvPr id="2030" name="Equation"/>
          <p:cNvSpPr txBox="1"/>
          <p:nvPr/>
        </p:nvSpPr>
        <p:spPr>
          <a:xfrm>
            <a:off x="8213107" y="4389456"/>
            <a:ext cx="568961" cy="3371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pic>
        <p:nvPicPr>
          <p:cNvPr id="2031" name="Line Line" descr="Line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10800000">
            <a:off x="4515609" y="11860446"/>
            <a:ext cx="2717411" cy="114301"/>
          </a:xfrm>
          <a:prstGeom prst="rect">
            <a:avLst/>
          </a:prstGeom>
        </p:spPr>
      </p:pic>
      <p:pic>
        <p:nvPicPr>
          <p:cNvPr id="2033" name="Line Line" descr="Line Lin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16200000">
            <a:off x="1010949" y="8169764"/>
            <a:ext cx="7521063" cy="114301"/>
          </a:xfrm>
          <a:prstGeom prst="rect">
            <a:avLst/>
          </a:prstGeom>
        </p:spPr>
      </p:pic>
      <p:pic>
        <p:nvPicPr>
          <p:cNvPr id="2035" name="Line Line" descr="Line Lin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0800000">
            <a:off x="4591809" y="4318204"/>
            <a:ext cx="3214531" cy="447690"/>
          </a:xfrm>
          <a:prstGeom prst="rect">
            <a:avLst/>
          </a:prstGeom>
        </p:spPr>
      </p:pic>
      <p:sp>
        <p:nvSpPr>
          <p:cNvPr id="2037" name="Equation"/>
          <p:cNvSpPr txBox="1"/>
          <p:nvPr/>
        </p:nvSpPr>
        <p:spPr>
          <a:xfrm>
            <a:off x="3428360" y="7461663"/>
            <a:ext cx="1058978" cy="4800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838686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m:rPr>
                      <m:sty m:val="b"/>
                    </m:rPr>
                    <a:rPr xmlns:a="http://schemas.openxmlformats.org/drawingml/2006/main" sz="5600" i="1">
                      <a:solidFill>
                        <a:srgbClr val="007FFF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5600">
              <a:solidFill>
                <a:srgbClr val="838787"/>
              </a:solidFill>
            </a:endParaRPr>
          </a:p>
        </p:txBody>
      </p:sp>
      <p:sp>
        <p:nvSpPr>
          <p:cNvPr id="2038" name="system (mm)"/>
          <p:cNvSpPr txBox="1"/>
          <p:nvPr/>
        </p:nvSpPr>
        <p:spPr>
          <a:xfrm>
            <a:off x="17953218" y="8485722"/>
            <a:ext cx="30784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pPr/>
            <a:r>
              <a:t>system (mm)</a:t>
            </a:r>
          </a:p>
        </p:txBody>
      </p:sp>
      <p:pic>
        <p:nvPicPr>
          <p:cNvPr id="2039" name="Rectangle Rectangle" descr="Rectangle Rectangle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674150" y="10314611"/>
            <a:ext cx="3601821" cy="3049860"/>
          </a:xfrm>
          <a:prstGeom prst="rect">
            <a:avLst/>
          </a:prstGeom>
        </p:spPr>
      </p:pic>
      <p:sp>
        <p:nvSpPr>
          <p:cNvPr id="2041" name="driver (mc)"/>
          <p:cNvSpPr txBox="1"/>
          <p:nvPr/>
        </p:nvSpPr>
        <p:spPr>
          <a:xfrm>
            <a:off x="10374376" y="12697397"/>
            <a:ext cx="26319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driver (mc)</a:t>
            </a:r>
          </a:p>
        </p:txBody>
      </p:sp>
      <p:sp>
        <p:nvSpPr>
          <p:cNvPr id="2042" name="Rectangle"/>
          <p:cNvSpPr/>
          <p:nvPr/>
        </p:nvSpPr>
        <p:spPr>
          <a:xfrm>
            <a:off x="10268332" y="3062995"/>
            <a:ext cx="3910584" cy="2845238"/>
          </a:xfrm>
          <a:prstGeom prst="rect">
            <a:avLst/>
          </a:prstGeom>
          <a:solidFill>
            <a:schemeClr val="accent1">
              <a:alpha val="263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043" name="Rectangle"/>
          <p:cNvSpPr/>
          <p:nvPr/>
        </p:nvSpPr>
        <p:spPr>
          <a:xfrm>
            <a:off x="7212778" y="3487208"/>
            <a:ext cx="2569622" cy="2109683"/>
          </a:xfrm>
          <a:prstGeom prst="rect">
            <a:avLst/>
          </a:prstGeom>
          <a:solidFill>
            <a:schemeClr val="accent1">
              <a:alpha val="263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044" name="Rectangle"/>
          <p:cNvSpPr/>
          <p:nvPr/>
        </p:nvSpPr>
        <p:spPr>
          <a:xfrm>
            <a:off x="5604853" y="6033026"/>
            <a:ext cx="5895249" cy="2977383"/>
          </a:xfrm>
          <a:prstGeom prst="rect">
            <a:avLst/>
          </a:prstGeom>
          <a:solidFill>
            <a:schemeClr val="accent1">
              <a:alpha val="263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045" name="energy (mm)"/>
          <p:cNvSpPr txBox="1"/>
          <p:nvPr/>
        </p:nvSpPr>
        <p:spPr>
          <a:xfrm>
            <a:off x="11605221" y="4952971"/>
            <a:ext cx="309219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</a:defRPr>
            </a:lvl1pPr>
          </a:lstStyle>
          <a:p>
            <a:pPr/>
            <a:r>
              <a:t>energy (mm)</a:t>
            </a:r>
          </a:p>
        </p:txBody>
      </p:sp>
      <p:sp>
        <p:nvSpPr>
          <p:cNvPr id="2046" name="dynamics (mm)"/>
          <p:cNvSpPr txBox="1"/>
          <p:nvPr/>
        </p:nvSpPr>
        <p:spPr>
          <a:xfrm>
            <a:off x="7566990" y="7913684"/>
            <a:ext cx="367080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</a:defRPr>
            </a:lvl1pPr>
          </a:lstStyle>
          <a:p>
            <a:pPr/>
            <a:r>
              <a:t>dynamics (mm)</a:t>
            </a:r>
          </a:p>
        </p:txBody>
      </p:sp>
      <p:sp>
        <p:nvSpPr>
          <p:cNvPr id="2047" name="m (df)"/>
          <p:cNvSpPr txBox="1"/>
          <p:nvPr/>
        </p:nvSpPr>
        <p:spPr>
          <a:xfrm>
            <a:off x="7895359" y="4541268"/>
            <a:ext cx="15138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</a:defRPr>
            </a:lvl1pPr>
          </a:lstStyle>
          <a:p>
            <a:pPr/>
            <a:r>
              <a:t>m (df)</a:t>
            </a:r>
          </a:p>
        </p:txBody>
      </p:sp>
      <p:sp>
        <p:nvSpPr>
          <p:cNvPr id="2048" name="df = discretisedfield…"/>
          <p:cNvSpPr txBox="1"/>
          <p:nvPr/>
        </p:nvSpPr>
        <p:spPr>
          <a:xfrm>
            <a:off x="15770359" y="10779969"/>
            <a:ext cx="74442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4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df = discretisedfield</a:t>
            </a:r>
          </a:p>
          <a:p>
            <a:pPr>
              <a:spcBef>
                <a:spcPts val="0"/>
              </a:spcBef>
              <a:defRPr sz="4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mm = micromagneticmodel</a:t>
            </a:r>
          </a:p>
          <a:p>
            <a:pPr>
              <a:spcBef>
                <a:spcPts val="0"/>
              </a:spcBef>
              <a:defRPr sz="4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mc = oommfc/mumax3c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2051" name="Defining magnetisation field 1/2"/>
          <p:cNvSpPr txBox="1"/>
          <p:nvPr>
            <p:ph type="title"/>
          </p:nvPr>
        </p:nvSpPr>
        <p:spPr>
          <a:xfrm>
            <a:off x="762000" y="2159000"/>
            <a:ext cx="11258713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Defining magnetisation field 1/2</a:t>
            </a:r>
          </a:p>
        </p:txBody>
      </p:sp>
      <p:sp>
        <p:nvSpPr>
          <p:cNvPr id="2052" name="Ubermag package: discretisedfield…"/>
          <p:cNvSpPr txBox="1"/>
          <p:nvPr>
            <p:ph type="body" sz="half" idx="1"/>
          </p:nvPr>
        </p:nvSpPr>
        <p:spPr>
          <a:xfrm>
            <a:off x="842084" y="3924299"/>
            <a:ext cx="13956337" cy="8229789"/>
          </a:xfrm>
          <a:prstGeom prst="rect">
            <a:avLst/>
          </a:prstGeom>
        </p:spPr>
        <p:txBody>
          <a:bodyPr/>
          <a:lstStyle/>
          <a:p>
            <a:pPr marL="507999" indent="-507999" defTabSz="560831">
              <a:spcBef>
                <a:spcPts val="2600"/>
              </a:spcBef>
              <a:buChar char="‣"/>
              <a:defRPr sz="3839"/>
            </a:pPr>
            <a:r>
              <a:t>Ubermag package: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discretisedfield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 marL="1117599" indent="-507999" defTabSz="560831">
              <a:spcBef>
                <a:spcPts val="2600"/>
              </a:spcBef>
              <a:buChar char="‣"/>
              <a:defRPr sz="3839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import discretisedfield as df</a:t>
            </a:r>
          </a:p>
          <a:p>
            <a:pPr marL="507999" indent="-507999" defTabSz="560831">
              <a:spcBef>
                <a:spcPts val="2600"/>
              </a:spcBef>
              <a:buChar char="‣"/>
              <a:defRPr sz="3839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Region</a:t>
            </a:r>
            <a:r>
              <a:t> defines the domain in three-dimensional space.</a:t>
            </a:r>
          </a:p>
          <a:p>
            <a:pPr lvl="1" marL="1117599" indent="-507999" defTabSz="560831">
              <a:spcBef>
                <a:spcPts val="2600"/>
              </a:spcBef>
              <a:buChar char="‣"/>
              <a:defRPr sz="3839">
                <a:latin typeface="Courier"/>
                <a:ea typeface="Courier"/>
                <a:cs typeface="Courier"/>
                <a:sym typeface="Courier"/>
              </a:defRPr>
            </a:pPr>
            <a:r>
              <a:t>region = df.Region(p1=(…), p2=(…))</a:t>
            </a:r>
          </a:p>
          <a:p>
            <a:pPr marL="507999" indent="-507999" defTabSz="560831">
              <a:spcBef>
                <a:spcPts val="2600"/>
              </a:spcBef>
              <a:buChar char="‣"/>
              <a:defRPr sz="3839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Mesh</a:t>
            </a:r>
            <a:r>
              <a:t> discretises the region</a:t>
            </a:r>
          </a:p>
          <a:p>
            <a:pPr lvl="1" marL="1117599" indent="-507999" defTabSz="560831">
              <a:spcBef>
                <a:spcPts val="2600"/>
              </a:spcBef>
              <a:buChar char="‣"/>
              <a:defRPr sz="3839"/>
            </a:pPr>
            <a:r>
              <a:t>Either discretisation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cell size or the number of cells</a:t>
            </a:r>
            <a:r>
              <a:t> can be defined.</a:t>
            </a:r>
          </a:p>
          <a:p>
            <a:pPr lvl="1" marL="1117599" indent="-507999" defTabSz="560831">
              <a:spcBef>
                <a:spcPts val="2600"/>
              </a:spcBef>
              <a:buChar char="‣"/>
              <a:defRPr sz="3839">
                <a:latin typeface="Courier"/>
                <a:ea typeface="Courier"/>
                <a:cs typeface="Courier"/>
                <a:sym typeface="Courier"/>
              </a:defRPr>
            </a:pPr>
            <a:r>
              <a:t>mesh = df.Mesh(region=region, cell=(…)) </a:t>
            </a: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or</a:t>
            </a:r>
            <a:endParaRPr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lvl="1" marL="1117599" indent="-507999" defTabSz="560831">
              <a:spcBef>
                <a:spcPts val="2600"/>
              </a:spcBef>
              <a:buChar char="‣"/>
              <a:defRPr sz="3839">
                <a:latin typeface="Courier"/>
                <a:ea typeface="Courier"/>
                <a:cs typeface="Courier"/>
                <a:sym typeface="Courier"/>
              </a:defRPr>
            </a:pPr>
            <a:r>
              <a:t>mesh = df.Mesh(region=region, n=(…))</a:t>
            </a:r>
          </a:p>
        </p:txBody>
      </p:sp>
      <p:grpSp>
        <p:nvGrpSpPr>
          <p:cNvPr id="2098" name="Group"/>
          <p:cNvGrpSpPr/>
          <p:nvPr/>
        </p:nvGrpSpPr>
        <p:grpSpPr>
          <a:xfrm>
            <a:off x="15850700" y="3219872"/>
            <a:ext cx="7059918" cy="6828527"/>
            <a:chOff x="0" y="0"/>
            <a:chExt cx="7059916" cy="6828525"/>
          </a:xfrm>
        </p:grpSpPr>
        <p:sp>
          <p:nvSpPr>
            <p:cNvPr id="2053" name="Shape"/>
            <p:cNvSpPr/>
            <p:nvPr/>
          </p:nvSpPr>
          <p:spPr>
            <a:xfrm>
              <a:off x="376780" y="265188"/>
              <a:ext cx="6066676" cy="2011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1">
                <a:hueOff val="-84091"/>
                <a:satOff val="15316"/>
                <a:lumOff val="2431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054" name="Rectangle"/>
            <p:cNvSpPr/>
            <p:nvPr/>
          </p:nvSpPr>
          <p:spPr>
            <a:xfrm>
              <a:off x="381882" y="2274141"/>
              <a:ext cx="4046371" cy="4022919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055" name="Shape"/>
            <p:cNvSpPr/>
            <p:nvPr/>
          </p:nvSpPr>
          <p:spPr>
            <a:xfrm rot="5400000">
              <a:off x="2407877" y="2284288"/>
              <a:ext cx="6034992" cy="201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1">
                <a:hueOff val="-84091"/>
                <a:satOff val="15316"/>
                <a:lumOff val="2431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268161" y="4219012"/>
              <a:ext cx="2184089" cy="2190389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057" name="Line"/>
            <p:cNvSpPr/>
            <p:nvPr/>
          </p:nvSpPr>
          <p:spPr>
            <a:xfrm>
              <a:off x="2318968" y="4285519"/>
              <a:ext cx="4118906" cy="82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2407266" y="269483"/>
              <a:ext cx="1" cy="4086032"/>
            </a:xfrm>
            <a:prstGeom prst="line">
              <a:avLst/>
            </a:prstGeom>
            <a:noFill/>
            <a:ln w="635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grpSp>
          <p:nvGrpSpPr>
            <p:cNvPr id="2065" name="Group"/>
            <p:cNvGrpSpPr/>
            <p:nvPr/>
          </p:nvGrpSpPr>
          <p:grpSpPr>
            <a:xfrm>
              <a:off x="844953" y="4448695"/>
              <a:ext cx="1386006" cy="1379030"/>
              <a:chOff x="0" y="0"/>
              <a:chExt cx="1386005" cy="1379028"/>
            </a:xfrm>
          </p:grpSpPr>
          <p:sp>
            <p:nvSpPr>
              <p:cNvPr id="2059" name="Shape"/>
              <p:cNvSpPr/>
              <p:nvPr/>
            </p:nvSpPr>
            <p:spPr>
              <a:xfrm>
                <a:off x="24379" y="0"/>
                <a:ext cx="1361627" cy="451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60" name="Rectangle"/>
              <p:cNvSpPr/>
              <p:nvPr/>
            </p:nvSpPr>
            <p:spPr>
              <a:xfrm>
                <a:off x="25523" y="450896"/>
                <a:ext cx="908183" cy="902919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61" name="Shape"/>
              <p:cNvSpPr/>
              <p:nvPr/>
            </p:nvSpPr>
            <p:spPr>
              <a:xfrm rot="5400000">
                <a:off x="480245" y="453173"/>
                <a:ext cx="1354515" cy="451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62" name="Line"/>
              <p:cNvSpPr/>
              <p:nvPr/>
            </p:nvSpPr>
            <p:spPr>
              <a:xfrm flipV="1">
                <a:off x="-1" y="887410"/>
                <a:ext cx="490206" cy="491619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63" name="Line"/>
              <p:cNvSpPr/>
              <p:nvPr/>
            </p:nvSpPr>
            <p:spPr>
              <a:xfrm>
                <a:off x="460290" y="902337"/>
                <a:ext cx="924462" cy="20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64" name="Line"/>
              <p:cNvSpPr/>
              <p:nvPr/>
            </p:nvSpPr>
            <p:spPr>
              <a:xfrm flipV="1">
                <a:off x="480108" y="964"/>
                <a:ext cx="1" cy="91708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072" name="Group"/>
            <p:cNvGrpSpPr/>
            <p:nvPr/>
          </p:nvGrpSpPr>
          <p:grpSpPr>
            <a:xfrm>
              <a:off x="373695" y="4918771"/>
              <a:ext cx="1386006" cy="1379030"/>
              <a:chOff x="0" y="0"/>
              <a:chExt cx="1386005" cy="1379028"/>
            </a:xfrm>
          </p:grpSpPr>
          <p:sp>
            <p:nvSpPr>
              <p:cNvPr id="2066" name="Shape"/>
              <p:cNvSpPr/>
              <p:nvPr/>
            </p:nvSpPr>
            <p:spPr>
              <a:xfrm>
                <a:off x="24379" y="0"/>
                <a:ext cx="1361627" cy="451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67" name="Rectangle"/>
              <p:cNvSpPr/>
              <p:nvPr/>
            </p:nvSpPr>
            <p:spPr>
              <a:xfrm>
                <a:off x="25523" y="450896"/>
                <a:ext cx="908183" cy="902919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68" name="Shape"/>
              <p:cNvSpPr/>
              <p:nvPr/>
            </p:nvSpPr>
            <p:spPr>
              <a:xfrm rot="5400000">
                <a:off x="480245" y="453173"/>
                <a:ext cx="1354515" cy="451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69" name="Line"/>
              <p:cNvSpPr/>
              <p:nvPr/>
            </p:nvSpPr>
            <p:spPr>
              <a:xfrm flipV="1">
                <a:off x="-1" y="887410"/>
                <a:ext cx="490206" cy="491619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70" name="Line"/>
              <p:cNvSpPr/>
              <p:nvPr/>
            </p:nvSpPr>
            <p:spPr>
              <a:xfrm>
                <a:off x="460290" y="902337"/>
                <a:ext cx="924462" cy="20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71" name="Line"/>
              <p:cNvSpPr/>
              <p:nvPr/>
            </p:nvSpPr>
            <p:spPr>
              <a:xfrm flipV="1">
                <a:off x="480108" y="964"/>
                <a:ext cx="1" cy="91708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079" name="Group"/>
            <p:cNvGrpSpPr/>
            <p:nvPr/>
          </p:nvGrpSpPr>
          <p:grpSpPr>
            <a:xfrm>
              <a:off x="1279049" y="4918771"/>
              <a:ext cx="1386006" cy="1379030"/>
              <a:chOff x="0" y="0"/>
              <a:chExt cx="1386005" cy="1379028"/>
            </a:xfrm>
          </p:grpSpPr>
          <p:sp>
            <p:nvSpPr>
              <p:cNvPr id="2073" name="Shape"/>
              <p:cNvSpPr/>
              <p:nvPr/>
            </p:nvSpPr>
            <p:spPr>
              <a:xfrm>
                <a:off x="24379" y="0"/>
                <a:ext cx="1361627" cy="451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74" name="Rectangle"/>
              <p:cNvSpPr/>
              <p:nvPr/>
            </p:nvSpPr>
            <p:spPr>
              <a:xfrm>
                <a:off x="25523" y="450896"/>
                <a:ext cx="908183" cy="902919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75" name="Shape"/>
              <p:cNvSpPr/>
              <p:nvPr/>
            </p:nvSpPr>
            <p:spPr>
              <a:xfrm rot="5400000">
                <a:off x="480245" y="453173"/>
                <a:ext cx="1354515" cy="451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76" name="Line"/>
              <p:cNvSpPr/>
              <p:nvPr/>
            </p:nvSpPr>
            <p:spPr>
              <a:xfrm flipV="1">
                <a:off x="-1" y="887410"/>
                <a:ext cx="490206" cy="491619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77" name="Line"/>
              <p:cNvSpPr/>
              <p:nvPr/>
            </p:nvSpPr>
            <p:spPr>
              <a:xfrm>
                <a:off x="460290" y="902337"/>
                <a:ext cx="924462" cy="20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78" name="Line"/>
              <p:cNvSpPr/>
              <p:nvPr/>
            </p:nvSpPr>
            <p:spPr>
              <a:xfrm flipV="1">
                <a:off x="480108" y="964"/>
                <a:ext cx="1" cy="91708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086" name="Group"/>
            <p:cNvGrpSpPr/>
            <p:nvPr/>
          </p:nvGrpSpPr>
          <p:grpSpPr>
            <a:xfrm>
              <a:off x="373695" y="4014397"/>
              <a:ext cx="1386006" cy="1379029"/>
              <a:chOff x="0" y="0"/>
              <a:chExt cx="1386005" cy="1379028"/>
            </a:xfrm>
          </p:grpSpPr>
          <p:sp>
            <p:nvSpPr>
              <p:cNvPr id="2080" name="Shape"/>
              <p:cNvSpPr/>
              <p:nvPr/>
            </p:nvSpPr>
            <p:spPr>
              <a:xfrm>
                <a:off x="24379" y="0"/>
                <a:ext cx="1361627" cy="451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81" name="Rectangle"/>
              <p:cNvSpPr/>
              <p:nvPr/>
            </p:nvSpPr>
            <p:spPr>
              <a:xfrm>
                <a:off x="25523" y="450896"/>
                <a:ext cx="908183" cy="902919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82" name="Shape"/>
              <p:cNvSpPr/>
              <p:nvPr/>
            </p:nvSpPr>
            <p:spPr>
              <a:xfrm rot="5400000">
                <a:off x="480245" y="453173"/>
                <a:ext cx="1354515" cy="451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83" name="Line"/>
              <p:cNvSpPr/>
              <p:nvPr/>
            </p:nvSpPr>
            <p:spPr>
              <a:xfrm flipV="1">
                <a:off x="-1" y="887410"/>
                <a:ext cx="490206" cy="491619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84" name="Line"/>
              <p:cNvSpPr/>
              <p:nvPr/>
            </p:nvSpPr>
            <p:spPr>
              <a:xfrm>
                <a:off x="460290" y="902337"/>
                <a:ext cx="924462" cy="20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85" name="Line"/>
              <p:cNvSpPr/>
              <p:nvPr/>
            </p:nvSpPr>
            <p:spPr>
              <a:xfrm flipV="1">
                <a:off x="480108" y="964"/>
                <a:ext cx="1" cy="91708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093" name="Group"/>
            <p:cNvGrpSpPr/>
            <p:nvPr/>
          </p:nvGrpSpPr>
          <p:grpSpPr>
            <a:xfrm>
              <a:off x="2185020" y="4918771"/>
              <a:ext cx="1386006" cy="1379030"/>
              <a:chOff x="0" y="0"/>
              <a:chExt cx="1386005" cy="1379028"/>
            </a:xfrm>
          </p:grpSpPr>
          <p:sp>
            <p:nvSpPr>
              <p:cNvPr id="2087" name="Shape"/>
              <p:cNvSpPr/>
              <p:nvPr/>
            </p:nvSpPr>
            <p:spPr>
              <a:xfrm>
                <a:off x="24379" y="0"/>
                <a:ext cx="1361627" cy="451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88" name="Rectangle"/>
              <p:cNvSpPr/>
              <p:nvPr/>
            </p:nvSpPr>
            <p:spPr>
              <a:xfrm>
                <a:off x="25523" y="450896"/>
                <a:ext cx="908183" cy="902919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89" name="Shape"/>
              <p:cNvSpPr/>
              <p:nvPr/>
            </p:nvSpPr>
            <p:spPr>
              <a:xfrm rot="5400000">
                <a:off x="480245" y="453173"/>
                <a:ext cx="1354515" cy="451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90" name="Line"/>
              <p:cNvSpPr/>
              <p:nvPr/>
            </p:nvSpPr>
            <p:spPr>
              <a:xfrm flipV="1">
                <a:off x="-1" y="887410"/>
                <a:ext cx="490206" cy="491619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91" name="Line"/>
              <p:cNvSpPr/>
              <p:nvPr/>
            </p:nvSpPr>
            <p:spPr>
              <a:xfrm>
                <a:off x="460290" y="902337"/>
                <a:ext cx="924462" cy="20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092" name="Line"/>
              <p:cNvSpPr/>
              <p:nvPr/>
            </p:nvSpPr>
            <p:spPr>
              <a:xfrm flipV="1">
                <a:off x="480108" y="964"/>
                <a:ext cx="1" cy="91708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sp>
          <p:nvSpPr>
            <p:cNvPr id="2094" name="Circle"/>
            <p:cNvSpPr/>
            <p:nvPr/>
          </p:nvSpPr>
          <p:spPr>
            <a:xfrm>
              <a:off x="270398" y="6137800"/>
              <a:ext cx="283450" cy="28345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hueOff val="414058"/>
                    <a:satOff val="2144"/>
                    <a:lumOff val="10379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095" name="Circle"/>
            <p:cNvSpPr/>
            <p:nvPr/>
          </p:nvSpPr>
          <p:spPr>
            <a:xfrm>
              <a:off x="6245186" y="169425"/>
              <a:ext cx="283450" cy="28345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hueOff val="414058"/>
                    <a:satOff val="2144"/>
                    <a:lumOff val="10379"/>
                  </a:schemeClr>
                </a:gs>
                <a:gs pos="100000">
                  <a:schemeClr val="accent1">
                    <a:hueOff val="262910"/>
                    <a:satOff val="3867"/>
                    <a:lumOff val="-18039"/>
                  </a:schemeClr>
                </a:gs>
              </a:gsLst>
              <a:lin ang="652897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46100" dist="0" dir="0">
                <a:srgbClr val="000000">
                  <a:alpha val="61247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096" name="p1"/>
            <p:cNvSpPr txBox="1"/>
            <p:nvPr/>
          </p:nvSpPr>
          <p:spPr>
            <a:xfrm>
              <a:off x="0" y="6206225"/>
              <a:ext cx="515748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rPr b="1"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p</a:t>
              </a:r>
              <a:r>
                <a:rPr baseline="-5999"/>
                <a:t>1</a:t>
              </a:r>
            </a:p>
          </p:txBody>
        </p:sp>
        <p:sp>
          <p:nvSpPr>
            <p:cNvPr id="2097" name="p2"/>
            <p:cNvSpPr txBox="1"/>
            <p:nvPr/>
          </p:nvSpPr>
          <p:spPr>
            <a:xfrm>
              <a:off x="6544169" y="-1"/>
              <a:ext cx="515748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rPr b="1">
                  <a:latin typeface="Avenir Next Regular"/>
                  <a:ea typeface="Avenir Next Regular"/>
                  <a:cs typeface="Avenir Next Regular"/>
                  <a:sym typeface="Avenir Next Regular"/>
                </a:rPr>
                <a:t>p</a:t>
              </a:r>
              <a:r>
                <a:rPr baseline="-5999"/>
                <a:t>2</a:t>
              </a:r>
            </a:p>
          </p:txBody>
        </p:sp>
      </p:grpSp>
      <p:grpSp>
        <p:nvGrpSpPr>
          <p:cNvPr id="2105" name="Group"/>
          <p:cNvGrpSpPr/>
          <p:nvPr/>
        </p:nvGrpSpPr>
        <p:grpSpPr>
          <a:xfrm>
            <a:off x="21163291" y="10203626"/>
            <a:ext cx="1386006" cy="1379029"/>
            <a:chOff x="0" y="0"/>
            <a:chExt cx="1386005" cy="1379028"/>
          </a:xfrm>
        </p:grpSpPr>
        <p:sp>
          <p:nvSpPr>
            <p:cNvPr id="2099" name="Shape"/>
            <p:cNvSpPr/>
            <p:nvPr/>
          </p:nvSpPr>
          <p:spPr>
            <a:xfrm>
              <a:off x="24379" y="0"/>
              <a:ext cx="1361627" cy="4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61" y="0"/>
                  </a:moveTo>
                  <a:lnTo>
                    <a:pt x="0" y="21600"/>
                  </a:lnTo>
                  <a:lnTo>
                    <a:pt x="14439" y="21600"/>
                  </a:lnTo>
                  <a:lnTo>
                    <a:pt x="21600" y="0"/>
                  </a:lnTo>
                  <a:lnTo>
                    <a:pt x="7161" y="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100" name="Rectangle"/>
            <p:cNvSpPr/>
            <p:nvPr/>
          </p:nvSpPr>
          <p:spPr>
            <a:xfrm>
              <a:off x="25523" y="450896"/>
              <a:ext cx="908183" cy="902919"/>
            </a:xfrm>
            <a:prstGeom prst="rect">
              <a:avLst/>
            </a:pr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101" name="Shape"/>
            <p:cNvSpPr/>
            <p:nvPr/>
          </p:nvSpPr>
          <p:spPr>
            <a:xfrm rot="5400000">
              <a:off x="480245" y="453173"/>
              <a:ext cx="1354515" cy="45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21600"/>
                  </a:moveTo>
                  <a:lnTo>
                    <a:pt x="0" y="0"/>
                  </a:lnTo>
                  <a:lnTo>
                    <a:pt x="14406" y="0"/>
                  </a:lnTo>
                  <a:lnTo>
                    <a:pt x="21600" y="21600"/>
                  </a:lnTo>
                  <a:lnTo>
                    <a:pt x="7194" y="21600"/>
                  </a:lnTo>
                  <a:close/>
                </a:path>
              </a:pathLst>
            </a:custGeom>
            <a:solidFill>
              <a:schemeClr val="accent2">
                <a:hueOff val="159405"/>
                <a:satOff val="19882"/>
                <a:lumOff val="-20980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102" name="Line"/>
            <p:cNvSpPr/>
            <p:nvPr/>
          </p:nvSpPr>
          <p:spPr>
            <a:xfrm flipV="1">
              <a:off x="-1" y="887410"/>
              <a:ext cx="490206" cy="491619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103" name="Line"/>
            <p:cNvSpPr/>
            <p:nvPr/>
          </p:nvSpPr>
          <p:spPr>
            <a:xfrm>
              <a:off x="460290" y="902337"/>
              <a:ext cx="924462" cy="2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sp>
          <p:nvSpPr>
            <p:cNvPr id="2104" name="Line"/>
            <p:cNvSpPr/>
            <p:nvPr/>
          </p:nvSpPr>
          <p:spPr>
            <a:xfrm flipV="1">
              <a:off x="480108" y="964"/>
              <a:ext cx="1" cy="917084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</p:grpSp>
      <p:pic>
        <p:nvPicPr>
          <p:cNvPr id="2106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0884373" y="11716645"/>
            <a:ext cx="635001" cy="50801"/>
          </a:xfrm>
          <a:prstGeom prst="rect">
            <a:avLst/>
          </a:prstGeom>
        </p:spPr>
      </p:pic>
      <p:pic>
        <p:nvPicPr>
          <p:cNvPr id="2108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1778980" y="11716645"/>
            <a:ext cx="635001" cy="50801"/>
          </a:xfrm>
          <a:prstGeom prst="rect">
            <a:avLst/>
          </a:prstGeom>
        </p:spPr>
      </p:pic>
      <p:pic>
        <p:nvPicPr>
          <p:cNvPr id="211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67103" y="11720121"/>
            <a:ext cx="1161706" cy="208026"/>
          </a:xfrm>
          <a:prstGeom prst="rect">
            <a:avLst/>
          </a:prstGeom>
        </p:spPr>
      </p:pic>
      <p:pic>
        <p:nvPicPr>
          <p:cNvPr id="211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2227505" y="11353594"/>
            <a:ext cx="635001" cy="50801"/>
          </a:xfrm>
          <a:prstGeom prst="rect">
            <a:avLst/>
          </a:prstGeom>
        </p:spPr>
      </p:pic>
      <p:pic>
        <p:nvPicPr>
          <p:cNvPr id="211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566969">
            <a:off x="21931750" y="11568717"/>
            <a:ext cx="810040" cy="207972"/>
          </a:xfrm>
          <a:prstGeom prst="rect">
            <a:avLst/>
          </a:prstGeom>
        </p:spPr>
      </p:pic>
      <p:grpSp>
        <p:nvGrpSpPr>
          <p:cNvPr id="2122" name="Group"/>
          <p:cNvGrpSpPr/>
          <p:nvPr/>
        </p:nvGrpSpPr>
        <p:grpSpPr>
          <a:xfrm rot="16200000">
            <a:off x="22220559" y="10359530"/>
            <a:ext cx="1161707" cy="635001"/>
            <a:chOff x="-25400" y="-25400"/>
            <a:chExt cx="1161705" cy="635000"/>
          </a:xfrm>
        </p:grpSpPr>
        <p:pic>
          <p:nvPicPr>
            <p:cNvPr id="2116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5400000">
              <a:off x="-208130" y="266700"/>
              <a:ext cx="635001" cy="50801"/>
            </a:xfrm>
            <a:prstGeom prst="rect">
              <a:avLst/>
            </a:prstGeom>
            <a:effectLst/>
          </p:spPr>
        </p:pic>
        <p:pic>
          <p:nvPicPr>
            <p:cNvPr id="2118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5400000">
              <a:off x="686477" y="266700"/>
              <a:ext cx="635001" cy="50801"/>
            </a:xfrm>
            <a:prstGeom prst="rect">
              <a:avLst/>
            </a:prstGeom>
            <a:effectLst/>
          </p:spPr>
        </p:pic>
        <p:pic>
          <p:nvPicPr>
            <p:cNvPr id="2120" name="Line Line" descr="Line 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5400" y="270176"/>
              <a:ext cx="1161706" cy="208026"/>
            </a:xfrm>
            <a:prstGeom prst="rect">
              <a:avLst/>
            </a:prstGeom>
            <a:effectLst/>
          </p:spPr>
        </p:pic>
      </p:grpSp>
      <p:sp>
        <p:nvSpPr>
          <p:cNvPr id="2123" name="dx"/>
          <p:cNvSpPr txBox="1"/>
          <p:nvPr/>
        </p:nvSpPr>
        <p:spPr>
          <a:xfrm>
            <a:off x="21409068" y="11737883"/>
            <a:ext cx="47777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</a:t>
            </a:r>
            <a:r>
              <a:rPr baseline="-5999"/>
              <a:t>x</a:t>
            </a:r>
          </a:p>
        </p:txBody>
      </p:sp>
      <p:sp>
        <p:nvSpPr>
          <p:cNvPr id="2124" name="dy"/>
          <p:cNvSpPr txBox="1"/>
          <p:nvPr/>
        </p:nvSpPr>
        <p:spPr>
          <a:xfrm>
            <a:off x="22215318" y="11512984"/>
            <a:ext cx="47929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</a:t>
            </a:r>
            <a:r>
              <a:rPr baseline="-5999"/>
              <a:t>y</a:t>
            </a:r>
          </a:p>
        </p:txBody>
      </p:sp>
      <p:sp>
        <p:nvSpPr>
          <p:cNvPr id="2125" name="dz"/>
          <p:cNvSpPr txBox="1"/>
          <p:nvPr/>
        </p:nvSpPr>
        <p:spPr>
          <a:xfrm>
            <a:off x="22901057" y="10365880"/>
            <a:ext cx="47066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</a:t>
            </a:r>
            <a:r>
              <a:rPr baseline="-5999"/>
              <a:t>z</a:t>
            </a:r>
          </a:p>
        </p:txBody>
      </p:sp>
      <p:sp>
        <p:nvSpPr>
          <p:cNvPr id="2126" name="discretisation cell"/>
          <p:cNvSpPr txBox="1"/>
          <p:nvPr/>
        </p:nvSpPr>
        <p:spPr>
          <a:xfrm>
            <a:off x="19981088" y="11888341"/>
            <a:ext cx="3750412" cy="135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/>
            </a:lvl1pPr>
          </a:lstStyle>
          <a:p>
            <a:pPr/>
            <a:r>
              <a:t>discretisation cell</a:t>
            </a:r>
          </a:p>
        </p:txBody>
      </p:sp>
      <p:sp>
        <p:nvSpPr>
          <p:cNvPr id="2127" name="mesh = region + discretisation"/>
          <p:cNvSpPr txBox="1"/>
          <p:nvPr/>
        </p:nvSpPr>
        <p:spPr>
          <a:xfrm>
            <a:off x="17040424" y="2373210"/>
            <a:ext cx="6430609" cy="135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/>
            </a:lvl1pPr>
          </a:lstStyle>
          <a:p>
            <a:pPr/>
            <a:r>
              <a:t>mesh = region + discretisation</a:t>
            </a:r>
          </a:p>
        </p:txBody>
      </p:sp>
      <p:sp>
        <p:nvSpPr>
          <p:cNvPr id="2128" name="region"/>
          <p:cNvSpPr txBox="1"/>
          <p:nvPr/>
        </p:nvSpPr>
        <p:spPr>
          <a:xfrm>
            <a:off x="20456156" y="5955703"/>
            <a:ext cx="1749963" cy="797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spcBef>
                <a:spcPts val="0"/>
              </a:spcBef>
              <a:defRPr sz="3500">
                <a:solidFill>
                  <a:srgbClr val="FFFFFF"/>
                </a:solidFill>
              </a:defRPr>
            </a:lvl1pPr>
          </a:lstStyle>
          <a:p>
            <a:pPr/>
            <a:r>
              <a:t>region</a:t>
            </a:r>
          </a:p>
        </p:txBody>
      </p:sp>
      <p:pic>
        <p:nvPicPr>
          <p:cNvPr id="2129" name="Line Line" descr="Line Line"/>
          <p:cNvPicPr>
            <a:picLocks noChangeAspect="0"/>
          </p:cNvPicPr>
          <p:nvPr/>
        </p:nvPicPr>
        <p:blipFill>
          <a:blip r:embed="rId5">
            <a:alphaModFix amt="33736"/>
            <a:extLst/>
          </a:blip>
          <a:stretch>
            <a:fillRect/>
          </a:stretch>
        </p:blipFill>
        <p:spPr>
          <a:xfrm rot="1648370">
            <a:off x="3113659" y="8881534"/>
            <a:ext cx="6579624" cy="355065"/>
          </a:xfrm>
          <a:prstGeom prst="rect">
            <a:avLst/>
          </a:prstGeom>
        </p:spPr>
      </p:pic>
      <p:sp>
        <p:nvSpPr>
          <p:cNvPr id="2131" name="nx"/>
          <p:cNvSpPr txBox="1"/>
          <p:nvPr/>
        </p:nvSpPr>
        <p:spPr>
          <a:xfrm>
            <a:off x="17948795" y="9424451"/>
            <a:ext cx="45986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n</a:t>
            </a:r>
            <a:r>
              <a:rPr baseline="-5999"/>
              <a:t>x</a:t>
            </a:r>
          </a:p>
        </p:txBody>
      </p:sp>
      <p:sp>
        <p:nvSpPr>
          <p:cNvPr id="2132" name="ny"/>
          <p:cNvSpPr txBox="1"/>
          <p:nvPr/>
        </p:nvSpPr>
        <p:spPr>
          <a:xfrm>
            <a:off x="21199995" y="8286319"/>
            <a:ext cx="46139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n</a:t>
            </a:r>
            <a:r>
              <a:rPr baseline="-5999"/>
              <a:t>y</a:t>
            </a:r>
          </a:p>
        </p:txBody>
      </p:sp>
      <p:sp>
        <p:nvSpPr>
          <p:cNvPr id="2133" name="nz"/>
          <p:cNvSpPr txBox="1"/>
          <p:nvPr/>
        </p:nvSpPr>
        <p:spPr>
          <a:xfrm>
            <a:off x="22265850" y="5302975"/>
            <a:ext cx="4527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n</a:t>
            </a:r>
            <a:r>
              <a:rPr baseline="-5999"/>
              <a:t>z</a:t>
            </a:r>
          </a:p>
        </p:txBody>
      </p:sp>
      <p:grpSp>
        <p:nvGrpSpPr>
          <p:cNvPr id="2136" name="Oval"/>
          <p:cNvGrpSpPr/>
          <p:nvPr/>
        </p:nvGrpSpPr>
        <p:grpSpPr>
          <a:xfrm>
            <a:off x="17826945" y="7911974"/>
            <a:ext cx="1853816" cy="1822164"/>
            <a:chOff x="0" y="0"/>
            <a:chExt cx="1853814" cy="1822163"/>
          </a:xfrm>
        </p:grpSpPr>
        <p:sp>
          <p:nvSpPr>
            <p:cNvPr id="2135" name="Oval"/>
            <p:cNvSpPr/>
            <p:nvPr/>
          </p:nvSpPr>
          <p:spPr>
            <a:xfrm>
              <a:off x="25399" y="25400"/>
              <a:ext cx="1803016" cy="1771364"/>
            </a:xfrm>
            <a:prstGeom prst="ellipse">
              <a:avLst/>
            </a:prstGeom>
            <a:solidFill>
              <a:schemeClr val="accent1">
                <a:hueOff val="-84091"/>
                <a:satOff val="15316"/>
                <a:lumOff val="24313"/>
                <a:alpha val="30412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4000">
                  <a:latin typeface="+mn-lt"/>
                  <a:ea typeface="+mn-ea"/>
                  <a:cs typeface="+mn-cs"/>
                  <a:sym typeface="DIN Condensed Bold"/>
                </a:defRPr>
              </a:pPr>
            </a:p>
          </p:txBody>
        </p:sp>
        <p:pic>
          <p:nvPicPr>
            <p:cNvPr id="2134" name="Oval Oval" descr="Oval Oval"/>
            <p:cNvPicPr>
              <a:picLocks noChangeAspect="0"/>
            </p:cNvPicPr>
            <p:nvPr/>
          </p:nvPicPr>
          <p:blipFill>
            <a:blip r:embed="rId6">
              <a:alphaModFix amt="30412"/>
              <a:extLst/>
            </a:blip>
            <a:stretch>
              <a:fillRect/>
            </a:stretch>
          </p:blipFill>
          <p:spPr>
            <a:xfrm>
              <a:off x="0" y="0"/>
              <a:ext cx="1853815" cy="1822164"/>
            </a:xfrm>
            <a:prstGeom prst="rect">
              <a:avLst/>
            </a:prstGeom>
            <a:effectLst/>
          </p:spPr>
        </p:pic>
      </p:grpSp>
      <p:pic>
        <p:nvPicPr>
          <p:cNvPr id="2137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835958">
            <a:off x="19000176" y="8943655"/>
            <a:ext cx="3600623" cy="50801"/>
          </a:xfrm>
          <a:prstGeom prst="rect">
            <a:avLst/>
          </a:prstGeom>
        </p:spPr>
      </p:pic>
      <p:pic>
        <p:nvPicPr>
          <p:cNvPr id="2139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231001">
            <a:off x="17815340" y="10537885"/>
            <a:ext cx="3340089" cy="508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2143" name="Defining magnetisation field 2/2"/>
          <p:cNvSpPr txBox="1"/>
          <p:nvPr>
            <p:ph type="title"/>
          </p:nvPr>
        </p:nvSpPr>
        <p:spPr>
          <a:xfrm>
            <a:off x="762000" y="2159000"/>
            <a:ext cx="11258713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Defining magnetisation field 2/2</a:t>
            </a:r>
          </a:p>
        </p:txBody>
      </p:sp>
      <p:sp>
        <p:nvSpPr>
          <p:cNvPr id="2144" name="Ubermag package: discretisedfield…"/>
          <p:cNvSpPr txBox="1"/>
          <p:nvPr>
            <p:ph type="body" sz="half" idx="1"/>
          </p:nvPr>
        </p:nvSpPr>
        <p:spPr>
          <a:xfrm>
            <a:off x="842084" y="3387213"/>
            <a:ext cx="14386954" cy="9134465"/>
          </a:xfrm>
          <a:prstGeom prst="rect">
            <a:avLst/>
          </a:prstGeom>
        </p:spPr>
        <p:txBody>
          <a:bodyPr/>
          <a:lstStyle/>
          <a:p>
            <a:pPr marL="481541" indent="-481541" defTabSz="531622">
              <a:spcBef>
                <a:spcPts val="2500"/>
              </a:spcBef>
              <a:buChar char="‣"/>
              <a:defRPr sz="3640"/>
            </a:pPr>
            <a:r>
              <a:t>Ubermag package: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discretisedfield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 marL="1059391" indent="-481541" defTabSz="531622">
              <a:spcBef>
                <a:spcPts val="2500"/>
              </a:spcBef>
              <a:buChar char="‣"/>
              <a:defRPr sz="364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import discretisedfield as df</a:t>
            </a:r>
          </a:p>
          <a:p>
            <a:pPr marL="481541" indent="-481541" defTabSz="531622">
              <a:spcBef>
                <a:spcPts val="2500"/>
              </a:spcBef>
              <a:buChar char="‣"/>
              <a:defRPr sz="364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Field</a:t>
            </a:r>
            <a:r>
              <a:t> defines a value at all discretisation cells.</a:t>
            </a:r>
          </a:p>
          <a:p>
            <a:pPr lvl="1" marL="1059391" indent="-481541" defTabSz="531622">
              <a:spcBef>
                <a:spcPts val="2500"/>
              </a:spcBef>
              <a:buChar char="‣"/>
              <a:defRPr sz="3640">
                <a:latin typeface="Courier"/>
                <a:ea typeface="Courier"/>
                <a:cs typeface="Courier"/>
                <a:sym typeface="Courier"/>
              </a:defRPr>
            </a:pPr>
            <a:r>
              <a:t>m = df.Field(mesh=mesh, dim=…, value=…, norm=…)</a:t>
            </a:r>
          </a:p>
          <a:p>
            <a:pPr marL="577850" indent="-577850" defTabSz="751205">
              <a:spcBef>
                <a:spcPts val="3500"/>
              </a:spcBef>
              <a:buChar char="‣"/>
              <a:defRPr sz="364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Parameters</a:t>
            </a:r>
            <a:r>
              <a:t> are:</a:t>
            </a:r>
          </a:p>
          <a:p>
            <a:pPr lvl="1" marL="1525524" indent="-693420" defTabSz="751205">
              <a:spcBef>
                <a:spcPts val="3500"/>
              </a:spcBef>
              <a:buClrTx/>
              <a:buSzPct val="100000"/>
              <a:buFontTx/>
              <a:buAutoNum type="arabicPeriod" startAt="1"/>
              <a:defRPr sz="3640">
                <a:latin typeface="Courier"/>
                <a:ea typeface="Courier"/>
                <a:cs typeface="Courier"/>
                <a:sym typeface="Courier"/>
              </a:defRPr>
            </a:pPr>
            <a:r>
              <a:t>mesh (df.Mesh)</a:t>
            </a:r>
          </a:p>
          <a:p>
            <a:pPr lvl="1" marL="1525524" indent="-693420" defTabSz="751205">
              <a:spcBef>
                <a:spcPts val="3500"/>
              </a:spcBef>
              <a:buClrTx/>
              <a:buSzPct val="100000"/>
              <a:buFontTx/>
              <a:buAutoNum type="arabicPeriod" startAt="1"/>
              <a:defRPr sz="364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dim</a:t>
            </a:r>
            <a:r>
              <a:t>: dimension of the value (int)</a:t>
            </a:r>
          </a:p>
          <a:p>
            <a:pPr lvl="1" marL="1525524" indent="-693420" defTabSz="751205">
              <a:spcBef>
                <a:spcPts val="3500"/>
              </a:spcBef>
              <a:buClrTx/>
              <a:buSzPct val="100000"/>
              <a:buFontTx/>
              <a:buAutoNum type="arabicPeriod" startAt="1"/>
              <a:defRPr sz="364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t>: field value (int, iterable, callable)</a:t>
            </a:r>
          </a:p>
          <a:p>
            <a:pPr lvl="1" marL="1525524" indent="-693420" defTabSz="751205">
              <a:spcBef>
                <a:spcPts val="3500"/>
              </a:spcBef>
              <a:buClrTx/>
              <a:buSzPct val="100000"/>
              <a:buFontTx/>
              <a:buAutoNum type="arabicPeriod" startAt="1"/>
              <a:defRPr sz="364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norm</a:t>
            </a:r>
            <a:r>
              <a:t>: vector field norm (int, callable)</a:t>
            </a:r>
          </a:p>
        </p:txBody>
      </p:sp>
      <p:sp>
        <p:nvSpPr>
          <p:cNvPr id="2145" name="discretised field at time ti"/>
          <p:cNvSpPr txBox="1"/>
          <p:nvPr/>
        </p:nvSpPr>
        <p:spPr>
          <a:xfrm>
            <a:off x="17977849" y="2446047"/>
            <a:ext cx="5436854" cy="1636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584200">
              <a:spcBef>
                <a:spcPts val="0"/>
              </a:spcBef>
              <a:defRPr sz="3500"/>
            </a:pPr>
            <a:r>
              <a:t>discretised field at time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</a:t>
            </a:r>
            <a:r>
              <a:rPr baseline="-5999" i="1">
                <a:latin typeface="Avenir Next Regular"/>
                <a:ea typeface="Avenir Next Regular"/>
                <a:cs typeface="Avenir Next Regular"/>
                <a:sym typeface="Avenir Next Regular"/>
              </a:rPr>
              <a:t>i</a:t>
            </a:r>
          </a:p>
        </p:txBody>
      </p:sp>
      <p:grpSp>
        <p:nvGrpSpPr>
          <p:cNvPr id="2492" name="Group"/>
          <p:cNvGrpSpPr/>
          <p:nvPr/>
        </p:nvGrpSpPr>
        <p:grpSpPr>
          <a:xfrm>
            <a:off x="16078342" y="3861041"/>
            <a:ext cx="6979664" cy="6926477"/>
            <a:chOff x="0" y="0"/>
            <a:chExt cx="6979663" cy="6926475"/>
          </a:xfrm>
        </p:grpSpPr>
        <p:grpSp>
          <p:nvGrpSpPr>
            <p:cNvPr id="2210" name="Group"/>
            <p:cNvGrpSpPr/>
            <p:nvPr/>
          </p:nvGrpSpPr>
          <p:grpSpPr>
            <a:xfrm>
              <a:off x="1740861" y="0"/>
              <a:ext cx="5238803" cy="5213288"/>
              <a:chOff x="0" y="0"/>
              <a:chExt cx="5238801" cy="5213287"/>
            </a:xfrm>
          </p:grpSpPr>
          <p:grpSp>
            <p:nvGrpSpPr>
              <p:cNvPr id="2152" name="Group"/>
              <p:cNvGrpSpPr/>
              <p:nvPr/>
            </p:nvGrpSpPr>
            <p:grpSpPr>
              <a:xfrm>
                <a:off x="3467606" y="3451007"/>
                <a:ext cx="1771196" cy="1762281"/>
                <a:chOff x="0" y="0"/>
                <a:chExt cx="1771195" cy="1762279"/>
              </a:xfrm>
            </p:grpSpPr>
            <p:sp>
              <p:nvSpPr>
                <p:cNvPr id="2146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47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48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49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50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51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2159" name="Group"/>
              <p:cNvGrpSpPr/>
              <p:nvPr/>
            </p:nvGrpSpPr>
            <p:grpSpPr>
              <a:xfrm>
                <a:off x="3467606" y="2299839"/>
                <a:ext cx="1771196" cy="1762281"/>
                <a:chOff x="0" y="0"/>
                <a:chExt cx="1771195" cy="1762279"/>
              </a:xfrm>
            </p:grpSpPr>
            <p:sp>
              <p:nvSpPr>
                <p:cNvPr id="2153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54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55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56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57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58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2166" name="Group"/>
              <p:cNvGrpSpPr/>
              <p:nvPr/>
            </p:nvGrpSpPr>
            <p:grpSpPr>
              <a:xfrm>
                <a:off x="3466874" y="1144374"/>
                <a:ext cx="1771196" cy="1762281"/>
                <a:chOff x="0" y="0"/>
                <a:chExt cx="1771195" cy="1762279"/>
              </a:xfrm>
            </p:grpSpPr>
            <p:sp>
              <p:nvSpPr>
                <p:cNvPr id="2160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61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62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63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64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165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pic>
            <p:nvPicPr>
              <p:cNvPr id="2167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3241118"/>
                <a:ext cx="817928" cy="216126"/>
              </a:xfrm>
              <a:prstGeom prst="rect">
                <a:avLst/>
              </a:prstGeom>
              <a:effectLst/>
            </p:spPr>
          </p:pic>
          <p:pic>
            <p:nvPicPr>
              <p:cNvPr id="2169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4395496"/>
                <a:ext cx="817928" cy="216127"/>
              </a:xfrm>
              <a:prstGeom prst="rect">
                <a:avLst/>
              </a:prstGeom>
              <a:effectLst/>
            </p:spPr>
          </p:pic>
          <p:pic>
            <p:nvPicPr>
              <p:cNvPr id="2171" name="Line Line" descr="Line Lin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9525840">
                <a:off x="4155884" y="2061613"/>
                <a:ext cx="902230" cy="216126"/>
              </a:xfrm>
              <a:prstGeom prst="rect">
                <a:avLst/>
              </a:prstGeom>
              <a:effectLst/>
            </p:spPr>
          </p:pic>
          <p:grpSp>
            <p:nvGrpSpPr>
              <p:cNvPr id="2209" name="Group"/>
              <p:cNvGrpSpPr/>
              <p:nvPr/>
            </p:nvGrpSpPr>
            <p:grpSpPr>
              <a:xfrm>
                <a:off x="0" y="0"/>
                <a:ext cx="5238070" cy="1766824"/>
                <a:chOff x="0" y="0"/>
                <a:chExt cx="5238069" cy="1766823"/>
              </a:xfrm>
            </p:grpSpPr>
            <p:grpSp>
              <p:nvGrpSpPr>
                <p:cNvPr id="2179" name="Group"/>
                <p:cNvGrpSpPr/>
                <p:nvPr/>
              </p:nvGrpSpPr>
              <p:grpSpPr>
                <a:xfrm>
                  <a:off x="-1" y="0"/>
                  <a:ext cx="1771197" cy="1762280"/>
                  <a:chOff x="0" y="0"/>
                  <a:chExt cx="1771195" cy="1762279"/>
                </a:xfrm>
              </p:grpSpPr>
              <p:sp>
                <p:nvSpPr>
                  <p:cNvPr id="2173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74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75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76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77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78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2186" name="Group"/>
                <p:cNvGrpSpPr/>
                <p:nvPr/>
              </p:nvGrpSpPr>
              <p:grpSpPr>
                <a:xfrm>
                  <a:off x="1156963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2180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81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82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83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84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85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2193" name="Group"/>
                <p:cNvGrpSpPr/>
                <p:nvPr/>
              </p:nvGrpSpPr>
              <p:grpSpPr>
                <a:xfrm>
                  <a:off x="2321328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2187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88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89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90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91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92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2200" name="Group"/>
                <p:cNvGrpSpPr/>
                <p:nvPr/>
              </p:nvGrpSpPr>
              <p:grpSpPr>
                <a:xfrm>
                  <a:off x="3466874" y="4543"/>
                  <a:ext cx="1771196" cy="1762281"/>
                  <a:chOff x="0" y="0"/>
                  <a:chExt cx="1771195" cy="1762279"/>
                </a:xfrm>
              </p:grpSpPr>
              <p:sp>
                <p:nvSpPr>
                  <p:cNvPr id="2194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95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96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97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98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199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pic>
              <p:nvPicPr>
                <p:cNvPr id="2201" name="Line Line" descr="Line Line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18900000">
                  <a:off x="250346" y="611420"/>
                  <a:ext cx="95503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203" name="Line Line" descr="Line Line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 rot="17954958">
                  <a:off x="1558559" y="607364"/>
                  <a:ext cx="79350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205" name="Line Line" descr="Line Line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7951733">
                  <a:off x="2755175" y="520503"/>
                  <a:ext cx="783822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207" name="Line Line" descr="Line Line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 rot="17843738">
                  <a:off x="3861643" y="524344"/>
                  <a:ext cx="882737" cy="216127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2275" name="Group"/>
            <p:cNvGrpSpPr/>
            <p:nvPr/>
          </p:nvGrpSpPr>
          <p:grpSpPr>
            <a:xfrm>
              <a:off x="1165072" y="570504"/>
              <a:ext cx="5238802" cy="5213289"/>
              <a:chOff x="0" y="0"/>
              <a:chExt cx="5238801" cy="5213287"/>
            </a:xfrm>
          </p:grpSpPr>
          <p:grpSp>
            <p:nvGrpSpPr>
              <p:cNvPr id="2217" name="Group"/>
              <p:cNvGrpSpPr/>
              <p:nvPr/>
            </p:nvGrpSpPr>
            <p:grpSpPr>
              <a:xfrm>
                <a:off x="3467606" y="3451007"/>
                <a:ext cx="1771196" cy="1762281"/>
                <a:chOff x="0" y="0"/>
                <a:chExt cx="1771195" cy="1762279"/>
              </a:xfrm>
            </p:grpSpPr>
            <p:sp>
              <p:nvSpPr>
                <p:cNvPr id="2211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12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13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14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15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16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2224" name="Group"/>
              <p:cNvGrpSpPr/>
              <p:nvPr/>
            </p:nvGrpSpPr>
            <p:grpSpPr>
              <a:xfrm>
                <a:off x="3467606" y="2299839"/>
                <a:ext cx="1771196" cy="1762281"/>
                <a:chOff x="0" y="0"/>
                <a:chExt cx="1771195" cy="1762279"/>
              </a:xfrm>
            </p:grpSpPr>
            <p:sp>
              <p:nvSpPr>
                <p:cNvPr id="2218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19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20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21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22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23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2231" name="Group"/>
              <p:cNvGrpSpPr/>
              <p:nvPr/>
            </p:nvGrpSpPr>
            <p:grpSpPr>
              <a:xfrm>
                <a:off x="3466874" y="1144374"/>
                <a:ext cx="1771196" cy="1762281"/>
                <a:chOff x="0" y="0"/>
                <a:chExt cx="1771195" cy="1762279"/>
              </a:xfrm>
            </p:grpSpPr>
            <p:sp>
              <p:nvSpPr>
                <p:cNvPr id="2225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26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27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28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29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30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pic>
            <p:nvPicPr>
              <p:cNvPr id="2232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3241118"/>
                <a:ext cx="817928" cy="216126"/>
              </a:xfrm>
              <a:prstGeom prst="rect">
                <a:avLst/>
              </a:prstGeom>
              <a:effectLst/>
            </p:spPr>
          </p:pic>
          <p:pic>
            <p:nvPicPr>
              <p:cNvPr id="2234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4395496"/>
                <a:ext cx="817928" cy="216127"/>
              </a:xfrm>
              <a:prstGeom prst="rect">
                <a:avLst/>
              </a:prstGeom>
              <a:effectLst/>
            </p:spPr>
          </p:pic>
          <p:pic>
            <p:nvPicPr>
              <p:cNvPr id="2236" name="Line Line" descr="Line Lin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9525840">
                <a:off x="4155884" y="2061613"/>
                <a:ext cx="902230" cy="216126"/>
              </a:xfrm>
              <a:prstGeom prst="rect">
                <a:avLst/>
              </a:prstGeom>
              <a:effectLst/>
            </p:spPr>
          </p:pic>
          <p:grpSp>
            <p:nvGrpSpPr>
              <p:cNvPr id="2274" name="Group"/>
              <p:cNvGrpSpPr/>
              <p:nvPr/>
            </p:nvGrpSpPr>
            <p:grpSpPr>
              <a:xfrm>
                <a:off x="0" y="0"/>
                <a:ext cx="5238070" cy="1766824"/>
                <a:chOff x="0" y="0"/>
                <a:chExt cx="5238069" cy="1766823"/>
              </a:xfrm>
            </p:grpSpPr>
            <p:grpSp>
              <p:nvGrpSpPr>
                <p:cNvPr id="2244" name="Group"/>
                <p:cNvGrpSpPr/>
                <p:nvPr/>
              </p:nvGrpSpPr>
              <p:grpSpPr>
                <a:xfrm>
                  <a:off x="-1" y="0"/>
                  <a:ext cx="1771197" cy="1762280"/>
                  <a:chOff x="0" y="0"/>
                  <a:chExt cx="1771195" cy="1762279"/>
                </a:xfrm>
              </p:grpSpPr>
              <p:sp>
                <p:nvSpPr>
                  <p:cNvPr id="2238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39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40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41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42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43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2251" name="Group"/>
                <p:cNvGrpSpPr/>
                <p:nvPr/>
              </p:nvGrpSpPr>
              <p:grpSpPr>
                <a:xfrm>
                  <a:off x="1156963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2245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46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47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48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49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50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2258" name="Group"/>
                <p:cNvGrpSpPr/>
                <p:nvPr/>
              </p:nvGrpSpPr>
              <p:grpSpPr>
                <a:xfrm>
                  <a:off x="2321328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2252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53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54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55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56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57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2265" name="Group"/>
                <p:cNvGrpSpPr/>
                <p:nvPr/>
              </p:nvGrpSpPr>
              <p:grpSpPr>
                <a:xfrm>
                  <a:off x="3466874" y="4543"/>
                  <a:ext cx="1771196" cy="1762281"/>
                  <a:chOff x="0" y="0"/>
                  <a:chExt cx="1771195" cy="1762279"/>
                </a:xfrm>
              </p:grpSpPr>
              <p:sp>
                <p:nvSpPr>
                  <p:cNvPr id="2259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60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61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62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63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264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pic>
              <p:nvPicPr>
                <p:cNvPr id="2266" name="Line Line" descr="Line Line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18900000">
                  <a:off x="250346" y="611420"/>
                  <a:ext cx="95503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268" name="Line Line" descr="Line Line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 rot="17954958">
                  <a:off x="1558559" y="607364"/>
                  <a:ext cx="79350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270" name="Line Line" descr="Line Line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7951733">
                  <a:off x="2755175" y="520503"/>
                  <a:ext cx="783822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272" name="Line Line" descr="Line Line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 rot="17843738">
                  <a:off x="3861643" y="524344"/>
                  <a:ext cx="882737" cy="216127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2340" name="Group"/>
            <p:cNvGrpSpPr/>
            <p:nvPr/>
          </p:nvGrpSpPr>
          <p:grpSpPr>
            <a:xfrm>
              <a:off x="581644" y="1139011"/>
              <a:ext cx="5238803" cy="5213289"/>
              <a:chOff x="0" y="0"/>
              <a:chExt cx="5238801" cy="5213287"/>
            </a:xfrm>
          </p:grpSpPr>
          <p:grpSp>
            <p:nvGrpSpPr>
              <p:cNvPr id="2282" name="Group"/>
              <p:cNvGrpSpPr/>
              <p:nvPr/>
            </p:nvGrpSpPr>
            <p:grpSpPr>
              <a:xfrm>
                <a:off x="3467606" y="3451007"/>
                <a:ext cx="1771196" cy="1762281"/>
                <a:chOff x="0" y="0"/>
                <a:chExt cx="1771195" cy="1762279"/>
              </a:xfrm>
            </p:grpSpPr>
            <p:sp>
              <p:nvSpPr>
                <p:cNvPr id="2276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77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78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79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80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81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2289" name="Group"/>
              <p:cNvGrpSpPr/>
              <p:nvPr/>
            </p:nvGrpSpPr>
            <p:grpSpPr>
              <a:xfrm>
                <a:off x="3467606" y="2299839"/>
                <a:ext cx="1771196" cy="1762281"/>
                <a:chOff x="0" y="0"/>
                <a:chExt cx="1771195" cy="1762279"/>
              </a:xfrm>
            </p:grpSpPr>
            <p:sp>
              <p:nvSpPr>
                <p:cNvPr id="2283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84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85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86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87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88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grpSp>
            <p:nvGrpSpPr>
              <p:cNvPr id="2296" name="Group"/>
              <p:cNvGrpSpPr/>
              <p:nvPr/>
            </p:nvGrpSpPr>
            <p:grpSpPr>
              <a:xfrm>
                <a:off x="3466874" y="1144374"/>
                <a:ext cx="1771196" cy="1762281"/>
                <a:chOff x="0" y="0"/>
                <a:chExt cx="1771195" cy="1762279"/>
              </a:xfrm>
            </p:grpSpPr>
            <p:sp>
              <p:nvSpPr>
                <p:cNvPr id="2290" name="Shape"/>
                <p:cNvSpPr/>
                <p:nvPr/>
              </p:nvSpPr>
              <p:spPr>
                <a:xfrm>
                  <a:off x="31154" y="0"/>
                  <a:ext cx="1740042" cy="577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61" y="0"/>
                      </a:moveTo>
                      <a:lnTo>
                        <a:pt x="0" y="21600"/>
                      </a:lnTo>
                      <a:lnTo>
                        <a:pt x="14439" y="21600"/>
                      </a:lnTo>
                      <a:lnTo>
                        <a:pt x="21600" y="0"/>
                      </a:lnTo>
                      <a:lnTo>
                        <a:pt x="7161" y="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91" name="Square"/>
                <p:cNvSpPr/>
                <p:nvPr/>
              </p:nvSpPr>
              <p:spPr>
                <a:xfrm>
                  <a:off x="32617" y="576207"/>
                  <a:ext cx="1160579" cy="1153852"/>
                </a:xfrm>
                <a:prstGeom prst="rect">
                  <a:avLst/>
                </a:pr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92" name="Shape"/>
                <p:cNvSpPr/>
                <p:nvPr/>
              </p:nvSpPr>
              <p:spPr>
                <a:xfrm rot="5400000">
                  <a:off x="613712" y="579117"/>
                  <a:ext cx="1730954" cy="576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194" y="21600"/>
                      </a:moveTo>
                      <a:lnTo>
                        <a:pt x="0" y="0"/>
                      </a:lnTo>
                      <a:lnTo>
                        <a:pt x="14406" y="0"/>
                      </a:lnTo>
                      <a:lnTo>
                        <a:pt x="21600" y="21600"/>
                      </a:lnTo>
                      <a:lnTo>
                        <a:pt x="7194" y="21600"/>
                      </a:lnTo>
                      <a:close/>
                    </a:path>
                  </a:pathLst>
                </a:custGeom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93" name="Line"/>
                <p:cNvSpPr/>
                <p:nvPr/>
              </p:nvSpPr>
              <p:spPr>
                <a:xfrm flipV="1">
                  <a:off x="-1" y="1134034"/>
                  <a:ext cx="626440" cy="628246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94" name="Line"/>
                <p:cNvSpPr/>
                <p:nvPr/>
              </p:nvSpPr>
              <p:spPr>
                <a:xfrm>
                  <a:off x="588211" y="1153109"/>
                  <a:ext cx="1181383" cy="25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  <p:sp>
              <p:nvSpPr>
                <p:cNvPr id="2295" name="Line"/>
                <p:cNvSpPr/>
                <p:nvPr/>
              </p:nvSpPr>
              <p:spPr>
                <a:xfrm flipV="1">
                  <a:off x="613537" y="1232"/>
                  <a:ext cx="1" cy="1171954"/>
                </a:xfrm>
                <a:prstGeom prst="line">
                  <a:avLst/>
                </a:prstGeom>
                <a:noFill/>
                <a:ln w="38100" cap="rnd">
                  <a:solidFill>
                    <a:srgbClr val="FFFFFF"/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cap="all" sz="4000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</a:p>
              </p:txBody>
            </p:sp>
          </p:grpSp>
          <p:pic>
            <p:nvPicPr>
              <p:cNvPr id="2297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3241118"/>
                <a:ext cx="817928" cy="216126"/>
              </a:xfrm>
              <a:prstGeom prst="rect">
                <a:avLst/>
              </a:prstGeom>
              <a:effectLst/>
            </p:spPr>
          </p:pic>
          <p:pic>
            <p:nvPicPr>
              <p:cNvPr id="2299" name="Line Line" descr="Line Line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016264">
                <a:off x="4196610" y="4395496"/>
                <a:ext cx="817928" cy="216127"/>
              </a:xfrm>
              <a:prstGeom prst="rect">
                <a:avLst/>
              </a:prstGeom>
              <a:effectLst/>
            </p:spPr>
          </p:pic>
          <p:pic>
            <p:nvPicPr>
              <p:cNvPr id="2301" name="Line Line" descr="Line Lin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9525840">
                <a:off x="4155884" y="2061613"/>
                <a:ext cx="902230" cy="216126"/>
              </a:xfrm>
              <a:prstGeom prst="rect">
                <a:avLst/>
              </a:prstGeom>
              <a:effectLst/>
            </p:spPr>
          </p:pic>
          <p:grpSp>
            <p:nvGrpSpPr>
              <p:cNvPr id="2339" name="Group"/>
              <p:cNvGrpSpPr/>
              <p:nvPr/>
            </p:nvGrpSpPr>
            <p:grpSpPr>
              <a:xfrm>
                <a:off x="0" y="0"/>
                <a:ext cx="5238070" cy="1766824"/>
                <a:chOff x="0" y="0"/>
                <a:chExt cx="5238069" cy="1766823"/>
              </a:xfrm>
            </p:grpSpPr>
            <p:grpSp>
              <p:nvGrpSpPr>
                <p:cNvPr id="2309" name="Group"/>
                <p:cNvGrpSpPr/>
                <p:nvPr/>
              </p:nvGrpSpPr>
              <p:grpSpPr>
                <a:xfrm>
                  <a:off x="-1" y="0"/>
                  <a:ext cx="1771197" cy="1762280"/>
                  <a:chOff x="0" y="0"/>
                  <a:chExt cx="1771195" cy="1762279"/>
                </a:xfrm>
              </p:grpSpPr>
              <p:sp>
                <p:nvSpPr>
                  <p:cNvPr id="2303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04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05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06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07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08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2316" name="Group"/>
                <p:cNvGrpSpPr/>
                <p:nvPr/>
              </p:nvGrpSpPr>
              <p:grpSpPr>
                <a:xfrm>
                  <a:off x="1156963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2310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11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12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13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14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15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2323" name="Group"/>
                <p:cNvGrpSpPr/>
                <p:nvPr/>
              </p:nvGrpSpPr>
              <p:grpSpPr>
                <a:xfrm>
                  <a:off x="2321328" y="0"/>
                  <a:ext cx="1771196" cy="1762280"/>
                  <a:chOff x="0" y="0"/>
                  <a:chExt cx="1771195" cy="1762279"/>
                </a:xfrm>
              </p:grpSpPr>
              <p:sp>
                <p:nvSpPr>
                  <p:cNvPr id="2317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18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19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20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21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22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grpSp>
              <p:nvGrpSpPr>
                <p:cNvPr id="2330" name="Group"/>
                <p:cNvGrpSpPr/>
                <p:nvPr/>
              </p:nvGrpSpPr>
              <p:grpSpPr>
                <a:xfrm>
                  <a:off x="3466874" y="4543"/>
                  <a:ext cx="1771196" cy="1762281"/>
                  <a:chOff x="0" y="0"/>
                  <a:chExt cx="1771195" cy="1762279"/>
                </a:xfrm>
              </p:grpSpPr>
              <p:sp>
                <p:nvSpPr>
                  <p:cNvPr id="2324" name="Shape"/>
                  <p:cNvSpPr/>
                  <p:nvPr/>
                </p:nvSpPr>
                <p:spPr>
                  <a:xfrm>
                    <a:off x="31154" y="0"/>
                    <a:ext cx="1740042" cy="577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61" y="0"/>
                        </a:moveTo>
                        <a:lnTo>
                          <a:pt x="0" y="21600"/>
                        </a:lnTo>
                        <a:lnTo>
                          <a:pt x="14439" y="21600"/>
                        </a:lnTo>
                        <a:lnTo>
                          <a:pt x="21600" y="0"/>
                        </a:lnTo>
                        <a:lnTo>
                          <a:pt x="7161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25" name="Square"/>
                  <p:cNvSpPr/>
                  <p:nvPr/>
                </p:nvSpPr>
                <p:spPr>
                  <a:xfrm>
                    <a:off x="32617" y="576207"/>
                    <a:ext cx="1160579" cy="1153852"/>
                  </a:xfrm>
                  <a:prstGeom prst="rect">
                    <a:avLst/>
                  </a:pr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26" name="Shape"/>
                  <p:cNvSpPr/>
                  <p:nvPr/>
                </p:nvSpPr>
                <p:spPr>
                  <a:xfrm rot="5400000">
                    <a:off x="613712" y="579117"/>
                    <a:ext cx="1730954" cy="5766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194" y="21600"/>
                        </a:moveTo>
                        <a:lnTo>
                          <a:pt x="0" y="0"/>
                        </a:lnTo>
                        <a:lnTo>
                          <a:pt x="14406" y="0"/>
                        </a:lnTo>
                        <a:lnTo>
                          <a:pt x="21600" y="21600"/>
                        </a:lnTo>
                        <a:lnTo>
                          <a:pt x="7194" y="21600"/>
                        </a:lnTo>
                        <a:close/>
                      </a:path>
                    </a:pathLst>
                  </a:custGeom>
                  <a:solidFill>
                    <a:schemeClr val="accent2">
                      <a:hueOff val="159405"/>
                      <a:satOff val="19882"/>
                      <a:lumOff val="-20980"/>
                    </a:schemeClr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27" name="Line"/>
                  <p:cNvSpPr/>
                  <p:nvPr/>
                </p:nvSpPr>
                <p:spPr>
                  <a:xfrm flipV="1">
                    <a:off x="-1" y="1134034"/>
                    <a:ext cx="626440" cy="628246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28" name="Line"/>
                  <p:cNvSpPr/>
                  <p:nvPr/>
                </p:nvSpPr>
                <p:spPr>
                  <a:xfrm>
                    <a:off x="588211" y="1153109"/>
                    <a:ext cx="1181383" cy="25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  <p:sp>
                <p:nvSpPr>
                  <p:cNvPr id="2329" name="Line"/>
                  <p:cNvSpPr/>
                  <p:nvPr/>
                </p:nvSpPr>
                <p:spPr>
                  <a:xfrm flipV="1">
                    <a:off x="613537" y="1232"/>
                    <a:ext cx="1" cy="1171954"/>
                  </a:xfrm>
                  <a:prstGeom prst="line">
                    <a:avLst/>
                  </a:prstGeom>
                  <a:noFill/>
                  <a:ln w="38100" cap="rnd">
                    <a:solidFill>
                      <a:srgbClr val="FFFFFF"/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 sz="4000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</a:p>
                </p:txBody>
              </p:sp>
            </p:grpSp>
            <p:pic>
              <p:nvPicPr>
                <p:cNvPr id="2331" name="Line Line" descr="Line Line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18900000">
                  <a:off x="250346" y="611420"/>
                  <a:ext cx="95503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333" name="Line Line" descr="Line Line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 rot="17954958">
                  <a:off x="1558559" y="607364"/>
                  <a:ext cx="793503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335" name="Line Line" descr="Line Line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7951733">
                  <a:off x="2755175" y="520503"/>
                  <a:ext cx="783822" cy="21612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337" name="Line Line" descr="Line Line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 rot="20727358">
                  <a:off x="4065212" y="789547"/>
                  <a:ext cx="924452" cy="216127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2347" name="Group"/>
            <p:cNvGrpSpPr/>
            <p:nvPr/>
          </p:nvGrpSpPr>
          <p:grpSpPr>
            <a:xfrm>
              <a:off x="602957" y="4563478"/>
              <a:ext cx="1771196" cy="1762281"/>
              <a:chOff x="0" y="0"/>
              <a:chExt cx="1771195" cy="1762279"/>
            </a:xfrm>
          </p:grpSpPr>
          <p:sp>
            <p:nvSpPr>
              <p:cNvPr id="2341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42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43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44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45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46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354" name="Group"/>
            <p:cNvGrpSpPr/>
            <p:nvPr/>
          </p:nvGrpSpPr>
          <p:grpSpPr>
            <a:xfrm>
              <a:off x="731" y="5164195"/>
              <a:ext cx="1771196" cy="1762281"/>
              <a:chOff x="0" y="0"/>
              <a:chExt cx="1771195" cy="1762279"/>
            </a:xfrm>
          </p:grpSpPr>
          <p:sp>
            <p:nvSpPr>
              <p:cNvPr id="2348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49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50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51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52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53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361" name="Group"/>
            <p:cNvGrpSpPr/>
            <p:nvPr/>
          </p:nvGrpSpPr>
          <p:grpSpPr>
            <a:xfrm>
              <a:off x="1157695" y="5164195"/>
              <a:ext cx="1771196" cy="1762281"/>
              <a:chOff x="0" y="0"/>
              <a:chExt cx="1771195" cy="1762279"/>
            </a:xfrm>
          </p:grpSpPr>
          <p:sp>
            <p:nvSpPr>
              <p:cNvPr id="2355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56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57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58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59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60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368" name="Group"/>
            <p:cNvGrpSpPr/>
            <p:nvPr/>
          </p:nvGrpSpPr>
          <p:grpSpPr>
            <a:xfrm>
              <a:off x="731" y="4008483"/>
              <a:ext cx="1771196" cy="1762281"/>
              <a:chOff x="0" y="0"/>
              <a:chExt cx="1771195" cy="1762279"/>
            </a:xfrm>
          </p:grpSpPr>
          <p:sp>
            <p:nvSpPr>
              <p:cNvPr id="2362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63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64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65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66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67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375" name="Group"/>
            <p:cNvGrpSpPr/>
            <p:nvPr/>
          </p:nvGrpSpPr>
          <p:grpSpPr>
            <a:xfrm>
              <a:off x="2315447" y="5164195"/>
              <a:ext cx="1771196" cy="1762281"/>
              <a:chOff x="0" y="0"/>
              <a:chExt cx="1771195" cy="1762279"/>
            </a:xfrm>
          </p:grpSpPr>
          <p:sp>
            <p:nvSpPr>
              <p:cNvPr id="2369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70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71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72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73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74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pic>
          <p:nvPicPr>
            <p:cNvPr id="2376" name="Line Line" descr="Line 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20078522">
              <a:off x="264846" y="6110569"/>
              <a:ext cx="874796" cy="216127"/>
            </a:xfrm>
            <a:prstGeom prst="rect">
              <a:avLst/>
            </a:prstGeom>
            <a:effectLst/>
          </p:spPr>
        </p:pic>
        <p:pic>
          <p:nvPicPr>
            <p:cNvPr id="2378" name="Line Line" descr="Line 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9313875">
              <a:off x="1503048" y="6100092"/>
              <a:ext cx="873313" cy="216127"/>
            </a:xfrm>
            <a:prstGeom prst="rect">
              <a:avLst/>
            </a:prstGeom>
            <a:effectLst/>
          </p:spPr>
        </p:pic>
        <p:pic>
          <p:nvPicPr>
            <p:cNvPr id="2380" name="Line Line" descr="Line Lin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 rot="17838382">
              <a:off x="2719702" y="6093438"/>
              <a:ext cx="858052" cy="216126"/>
            </a:xfrm>
            <a:prstGeom prst="rect">
              <a:avLst/>
            </a:prstGeom>
            <a:effectLst/>
          </p:spPr>
        </p:pic>
        <p:pic>
          <p:nvPicPr>
            <p:cNvPr id="2382" name="Line Line" descr="Line Lin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21468312">
              <a:off x="302563" y="4954720"/>
              <a:ext cx="834584" cy="216126"/>
            </a:xfrm>
            <a:prstGeom prst="rect">
              <a:avLst/>
            </a:prstGeom>
            <a:effectLst/>
          </p:spPr>
        </p:pic>
        <p:grpSp>
          <p:nvGrpSpPr>
            <p:cNvPr id="2390" name="Group"/>
            <p:cNvGrpSpPr/>
            <p:nvPr/>
          </p:nvGrpSpPr>
          <p:grpSpPr>
            <a:xfrm>
              <a:off x="1157695" y="4008483"/>
              <a:ext cx="1771196" cy="1762281"/>
              <a:chOff x="0" y="0"/>
              <a:chExt cx="1771195" cy="1762279"/>
            </a:xfrm>
          </p:grpSpPr>
          <p:sp>
            <p:nvSpPr>
              <p:cNvPr id="2384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85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86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87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88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89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397" name="Group"/>
            <p:cNvGrpSpPr/>
            <p:nvPr/>
          </p:nvGrpSpPr>
          <p:grpSpPr>
            <a:xfrm>
              <a:off x="2322059" y="4008483"/>
              <a:ext cx="1771196" cy="1762281"/>
              <a:chOff x="0" y="0"/>
              <a:chExt cx="1771195" cy="1762279"/>
            </a:xfrm>
          </p:grpSpPr>
          <p:sp>
            <p:nvSpPr>
              <p:cNvPr id="2391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92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93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94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95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96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404" name="Group"/>
            <p:cNvGrpSpPr/>
            <p:nvPr/>
          </p:nvGrpSpPr>
          <p:grpSpPr>
            <a:xfrm>
              <a:off x="-1" y="2853019"/>
              <a:ext cx="1771197" cy="1762281"/>
              <a:chOff x="0" y="0"/>
              <a:chExt cx="1771195" cy="1762279"/>
            </a:xfrm>
          </p:grpSpPr>
          <p:sp>
            <p:nvSpPr>
              <p:cNvPr id="2398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399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00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01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02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03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411" name="Group"/>
            <p:cNvGrpSpPr/>
            <p:nvPr/>
          </p:nvGrpSpPr>
          <p:grpSpPr>
            <a:xfrm>
              <a:off x="1156963" y="2853019"/>
              <a:ext cx="1771196" cy="1762281"/>
              <a:chOff x="0" y="0"/>
              <a:chExt cx="1771195" cy="1762279"/>
            </a:xfrm>
          </p:grpSpPr>
          <p:sp>
            <p:nvSpPr>
              <p:cNvPr id="2405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06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07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08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09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10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418" name="Group"/>
            <p:cNvGrpSpPr/>
            <p:nvPr/>
          </p:nvGrpSpPr>
          <p:grpSpPr>
            <a:xfrm>
              <a:off x="2321328" y="2853019"/>
              <a:ext cx="1771196" cy="1762281"/>
              <a:chOff x="0" y="0"/>
              <a:chExt cx="1771195" cy="1762279"/>
            </a:xfrm>
          </p:grpSpPr>
          <p:sp>
            <p:nvSpPr>
              <p:cNvPr id="2412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13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14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15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16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17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pic>
          <p:nvPicPr>
            <p:cNvPr id="2419" name="Line Line" descr="Line Lin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20769346">
              <a:off x="1368468" y="4923983"/>
              <a:ext cx="858357" cy="216126"/>
            </a:xfrm>
            <a:prstGeom prst="rect">
              <a:avLst/>
            </a:prstGeom>
            <a:effectLst/>
          </p:spPr>
        </p:pic>
        <p:pic>
          <p:nvPicPr>
            <p:cNvPr id="2421" name="Line Line" descr="Line Lin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20769346">
              <a:off x="2545700" y="4923983"/>
              <a:ext cx="858357" cy="216126"/>
            </a:xfrm>
            <a:prstGeom prst="rect">
              <a:avLst/>
            </a:prstGeom>
            <a:effectLst/>
          </p:spPr>
        </p:pic>
        <p:pic>
          <p:nvPicPr>
            <p:cNvPr id="2423" name="Line Line" descr="Line Lin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 rot="20052268">
              <a:off x="2524898" y="3916336"/>
              <a:ext cx="855715" cy="216126"/>
            </a:xfrm>
            <a:prstGeom prst="rect">
              <a:avLst/>
            </a:prstGeom>
            <a:effectLst/>
          </p:spPr>
        </p:pic>
        <p:pic>
          <p:nvPicPr>
            <p:cNvPr id="2425" name="Line Line" descr="Line Line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 rot="19564177">
              <a:off x="1343544" y="3860891"/>
              <a:ext cx="874192" cy="216127"/>
            </a:xfrm>
            <a:prstGeom prst="rect">
              <a:avLst/>
            </a:prstGeom>
            <a:effectLst/>
          </p:spPr>
        </p:pic>
        <p:pic>
          <p:nvPicPr>
            <p:cNvPr id="2427" name="Line Line" descr="Line Line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 rot="20375270">
              <a:off x="233192" y="3950540"/>
              <a:ext cx="861271" cy="216127"/>
            </a:xfrm>
            <a:prstGeom prst="rect">
              <a:avLst/>
            </a:prstGeom>
            <a:effectLst/>
          </p:spPr>
        </p:pic>
        <p:grpSp>
          <p:nvGrpSpPr>
            <p:cNvPr id="2435" name="Group"/>
            <p:cNvGrpSpPr/>
            <p:nvPr/>
          </p:nvGrpSpPr>
          <p:grpSpPr>
            <a:xfrm>
              <a:off x="3467606" y="5164195"/>
              <a:ext cx="1771196" cy="1762281"/>
              <a:chOff x="0" y="0"/>
              <a:chExt cx="1771195" cy="1762279"/>
            </a:xfrm>
          </p:grpSpPr>
          <p:sp>
            <p:nvSpPr>
              <p:cNvPr id="2429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30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31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32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33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34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442" name="Group"/>
            <p:cNvGrpSpPr/>
            <p:nvPr/>
          </p:nvGrpSpPr>
          <p:grpSpPr>
            <a:xfrm>
              <a:off x="3467606" y="4013027"/>
              <a:ext cx="1771196" cy="1762280"/>
              <a:chOff x="0" y="0"/>
              <a:chExt cx="1771195" cy="1762279"/>
            </a:xfrm>
          </p:grpSpPr>
          <p:sp>
            <p:nvSpPr>
              <p:cNvPr id="2436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37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38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39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40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41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449" name="Group"/>
            <p:cNvGrpSpPr/>
            <p:nvPr/>
          </p:nvGrpSpPr>
          <p:grpSpPr>
            <a:xfrm>
              <a:off x="3466874" y="2857562"/>
              <a:ext cx="1771196" cy="1762281"/>
              <a:chOff x="0" y="0"/>
              <a:chExt cx="1771195" cy="1762279"/>
            </a:xfrm>
          </p:grpSpPr>
          <p:sp>
            <p:nvSpPr>
              <p:cNvPr id="2443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44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45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46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47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48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pic>
          <p:nvPicPr>
            <p:cNvPr id="2450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0016264">
              <a:off x="3697232" y="4975292"/>
              <a:ext cx="817929" cy="216127"/>
            </a:xfrm>
            <a:prstGeom prst="rect">
              <a:avLst/>
            </a:prstGeom>
            <a:effectLst/>
          </p:spPr>
        </p:pic>
        <p:pic>
          <p:nvPicPr>
            <p:cNvPr id="2452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0016264">
              <a:off x="3862787" y="6108684"/>
              <a:ext cx="817929" cy="216126"/>
            </a:xfrm>
            <a:prstGeom prst="rect">
              <a:avLst/>
            </a:prstGeom>
            <a:effectLst/>
          </p:spPr>
        </p:pic>
        <p:pic>
          <p:nvPicPr>
            <p:cNvPr id="2454" name="Line Line" descr="Line 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9525840">
              <a:off x="3685681" y="3860766"/>
              <a:ext cx="902230" cy="216127"/>
            </a:xfrm>
            <a:prstGeom prst="rect">
              <a:avLst/>
            </a:prstGeom>
            <a:effectLst/>
          </p:spPr>
        </p:pic>
        <p:grpSp>
          <p:nvGrpSpPr>
            <p:cNvPr id="2462" name="Group"/>
            <p:cNvGrpSpPr/>
            <p:nvPr/>
          </p:nvGrpSpPr>
          <p:grpSpPr>
            <a:xfrm>
              <a:off x="-1" y="1713187"/>
              <a:ext cx="1771197" cy="1762281"/>
              <a:chOff x="0" y="0"/>
              <a:chExt cx="1771195" cy="1762279"/>
            </a:xfrm>
          </p:grpSpPr>
          <p:sp>
            <p:nvSpPr>
              <p:cNvPr id="2456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57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58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59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60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61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469" name="Group"/>
            <p:cNvGrpSpPr/>
            <p:nvPr/>
          </p:nvGrpSpPr>
          <p:grpSpPr>
            <a:xfrm>
              <a:off x="1156963" y="1713187"/>
              <a:ext cx="1771196" cy="1762281"/>
              <a:chOff x="0" y="0"/>
              <a:chExt cx="1771195" cy="1762279"/>
            </a:xfrm>
          </p:grpSpPr>
          <p:sp>
            <p:nvSpPr>
              <p:cNvPr id="2463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64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65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66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67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68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476" name="Group"/>
            <p:cNvGrpSpPr/>
            <p:nvPr/>
          </p:nvGrpSpPr>
          <p:grpSpPr>
            <a:xfrm>
              <a:off x="2321328" y="1713187"/>
              <a:ext cx="1771196" cy="1762281"/>
              <a:chOff x="0" y="0"/>
              <a:chExt cx="1771195" cy="1762279"/>
            </a:xfrm>
          </p:grpSpPr>
          <p:sp>
            <p:nvSpPr>
              <p:cNvPr id="2470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71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72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73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74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75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grpSp>
          <p:nvGrpSpPr>
            <p:cNvPr id="2483" name="Group"/>
            <p:cNvGrpSpPr/>
            <p:nvPr/>
          </p:nvGrpSpPr>
          <p:grpSpPr>
            <a:xfrm>
              <a:off x="3466874" y="1717731"/>
              <a:ext cx="1771196" cy="1762281"/>
              <a:chOff x="0" y="0"/>
              <a:chExt cx="1771195" cy="1762279"/>
            </a:xfrm>
          </p:grpSpPr>
          <p:sp>
            <p:nvSpPr>
              <p:cNvPr id="2477" name="Shape"/>
              <p:cNvSpPr/>
              <p:nvPr/>
            </p:nvSpPr>
            <p:spPr>
              <a:xfrm>
                <a:off x="31154" y="0"/>
                <a:ext cx="1740042" cy="57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61" y="0"/>
                    </a:moveTo>
                    <a:lnTo>
                      <a:pt x="0" y="21600"/>
                    </a:lnTo>
                    <a:lnTo>
                      <a:pt x="14439" y="21600"/>
                    </a:lnTo>
                    <a:lnTo>
                      <a:pt x="21600" y="0"/>
                    </a:lnTo>
                    <a:lnTo>
                      <a:pt x="7161" y="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78" name="Square"/>
              <p:cNvSpPr/>
              <p:nvPr/>
            </p:nvSpPr>
            <p:spPr>
              <a:xfrm>
                <a:off x="32617" y="576207"/>
                <a:ext cx="1160579" cy="1153852"/>
              </a:xfrm>
              <a:prstGeom prst="rect">
                <a:avLst/>
              </a:pr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79" name="Shape"/>
              <p:cNvSpPr/>
              <p:nvPr/>
            </p:nvSpPr>
            <p:spPr>
              <a:xfrm rot="5400000">
                <a:off x="613712" y="579117"/>
                <a:ext cx="1730954" cy="576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94" y="21600"/>
                    </a:moveTo>
                    <a:lnTo>
                      <a:pt x="0" y="0"/>
                    </a:lnTo>
                    <a:lnTo>
                      <a:pt x="14406" y="0"/>
                    </a:lnTo>
                    <a:lnTo>
                      <a:pt x="21600" y="21600"/>
                    </a:lnTo>
                    <a:lnTo>
                      <a:pt x="7194" y="21600"/>
                    </a:lnTo>
                    <a:close/>
                  </a:path>
                </a:pathLst>
              </a:custGeom>
              <a:solidFill>
                <a:schemeClr val="accent2">
                  <a:hueOff val="159405"/>
                  <a:satOff val="19882"/>
                  <a:lumOff val="-20980"/>
                </a:schemeClr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80" name="Line"/>
              <p:cNvSpPr/>
              <p:nvPr/>
            </p:nvSpPr>
            <p:spPr>
              <a:xfrm flipV="1">
                <a:off x="-1" y="1134034"/>
                <a:ext cx="626440" cy="62824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81" name="Line"/>
              <p:cNvSpPr/>
              <p:nvPr/>
            </p:nvSpPr>
            <p:spPr>
              <a:xfrm>
                <a:off x="588211" y="1153109"/>
                <a:ext cx="1181383" cy="25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  <p:sp>
            <p:nvSpPr>
              <p:cNvPr id="2482" name="Line"/>
              <p:cNvSpPr/>
              <p:nvPr/>
            </p:nvSpPr>
            <p:spPr>
              <a:xfrm flipV="1">
                <a:off x="613537" y="1232"/>
                <a:ext cx="1" cy="1171954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4000">
                    <a:latin typeface="+mn-lt"/>
                    <a:ea typeface="+mn-ea"/>
                    <a:cs typeface="+mn-cs"/>
                    <a:sym typeface="DIN Condensed Bold"/>
                  </a:defRPr>
                </a:pPr>
              </a:p>
            </p:txBody>
          </p:sp>
        </p:grpSp>
        <p:pic>
          <p:nvPicPr>
            <p:cNvPr id="2484" name="Line Line" descr="Line 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8900000">
              <a:off x="250612" y="2704490"/>
              <a:ext cx="955034" cy="216127"/>
            </a:xfrm>
            <a:prstGeom prst="rect">
              <a:avLst/>
            </a:prstGeom>
            <a:effectLst/>
          </p:spPr>
        </p:pic>
        <p:pic>
          <p:nvPicPr>
            <p:cNvPr id="2486" name="Line Line" descr="Line 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7954958">
              <a:off x="1594079" y="2621871"/>
              <a:ext cx="793503" cy="216127"/>
            </a:xfrm>
            <a:prstGeom prst="rect">
              <a:avLst/>
            </a:prstGeom>
            <a:effectLst/>
          </p:spPr>
        </p:pic>
        <p:pic>
          <p:nvPicPr>
            <p:cNvPr id="2488" name="Line Line" descr="Line 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7951733">
              <a:off x="2743548" y="2490609"/>
              <a:ext cx="783823" cy="216126"/>
            </a:xfrm>
            <a:prstGeom prst="rect">
              <a:avLst/>
            </a:prstGeom>
            <a:effectLst/>
          </p:spPr>
        </p:pic>
        <p:pic>
          <p:nvPicPr>
            <p:cNvPr id="2490" name="Line Line" descr="Line Lin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20727358">
              <a:off x="3670781" y="2621880"/>
              <a:ext cx="924452" cy="216127"/>
            </a:xfrm>
            <a:prstGeom prst="rect">
              <a:avLst/>
            </a:prstGeom>
            <a:effectLst/>
          </p:spPr>
        </p:pic>
      </p:grpSp>
      <p:sp>
        <p:nvSpPr>
          <p:cNvPr id="2493" name="M(r1)"/>
          <p:cNvSpPr txBox="1"/>
          <p:nvPr/>
        </p:nvSpPr>
        <p:spPr>
          <a:xfrm>
            <a:off x="16175146" y="10647652"/>
            <a:ext cx="1142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(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rPr baseline="-5999"/>
              <a:t>1</a:t>
            </a:r>
            <a:r>
              <a:t>)</a:t>
            </a:r>
          </a:p>
        </p:txBody>
      </p:sp>
      <p:sp>
        <p:nvSpPr>
          <p:cNvPr id="2494" name="M(r2)"/>
          <p:cNvSpPr txBox="1"/>
          <p:nvPr/>
        </p:nvSpPr>
        <p:spPr>
          <a:xfrm>
            <a:off x="17337580" y="10647652"/>
            <a:ext cx="1142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(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rPr baseline="-5999"/>
              <a:t>2</a:t>
            </a:r>
            <a:r>
              <a:t>)</a:t>
            </a:r>
          </a:p>
        </p:txBody>
      </p:sp>
      <p:sp>
        <p:nvSpPr>
          <p:cNvPr id="2495" name="M(r3)"/>
          <p:cNvSpPr txBox="1"/>
          <p:nvPr/>
        </p:nvSpPr>
        <p:spPr>
          <a:xfrm>
            <a:off x="18502444" y="10647652"/>
            <a:ext cx="1142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(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</a:t>
            </a:r>
            <a:r>
              <a:rPr baseline="-5999"/>
              <a:t>3</a:t>
            </a:r>
            <a:r>
              <a:t>)</a:t>
            </a:r>
          </a:p>
        </p:txBody>
      </p:sp>
      <p:sp>
        <p:nvSpPr>
          <p:cNvPr id="2496" name="…"/>
          <p:cNvSpPr txBox="1"/>
          <p:nvPr/>
        </p:nvSpPr>
        <p:spPr>
          <a:xfrm>
            <a:off x="19909604" y="10647652"/>
            <a:ext cx="1142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2499" name="Defining system object"/>
          <p:cNvSpPr txBox="1"/>
          <p:nvPr>
            <p:ph type="title"/>
          </p:nvPr>
        </p:nvSpPr>
        <p:spPr>
          <a:xfrm>
            <a:off x="762000" y="2159000"/>
            <a:ext cx="11258713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Defining system object</a:t>
            </a:r>
          </a:p>
        </p:txBody>
      </p:sp>
      <p:sp>
        <p:nvSpPr>
          <p:cNvPr id="2500" name="Ubermag package: micromagneticmodel…"/>
          <p:cNvSpPr txBox="1"/>
          <p:nvPr>
            <p:ph type="body" idx="1"/>
          </p:nvPr>
        </p:nvSpPr>
        <p:spPr>
          <a:xfrm>
            <a:off x="898113" y="3611567"/>
            <a:ext cx="23295782" cy="9134466"/>
          </a:xfrm>
          <a:prstGeom prst="rect">
            <a:avLst/>
          </a:prstGeom>
        </p:spPr>
        <p:txBody>
          <a:bodyPr/>
          <a:lstStyle/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Ubermag package: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micromagneticmodel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 marL="1164166" indent="-529166" defTabSz="584200">
              <a:spcBef>
                <a:spcPts val="2800"/>
              </a:spcBef>
              <a:buChar char="‣"/>
              <a:defRPr sz="4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import micromagneticmodel as mm</a:t>
            </a:r>
          </a:p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First, we define the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system object</a:t>
            </a:r>
            <a:r>
              <a:t>:</a:t>
            </a:r>
          </a:p>
          <a:p>
            <a:pPr lvl="1" marL="1164166" indent="-529166" defTabSz="584200">
              <a:spcBef>
                <a:spcPts val="2800"/>
              </a:spcBef>
              <a:buChar char="‣"/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system = mm.System(name=‘my_system_name’)</a:t>
            </a:r>
          </a:p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After that, we define:</a:t>
            </a:r>
          </a:p>
          <a:p>
            <a:pPr lvl="1" marL="1164166" indent="-529166" defTabSz="584200">
              <a:spcBef>
                <a:spcPts val="2800"/>
              </a:spcBef>
              <a:buChar char="‣"/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system.m = m  # the field we defined on previous slide</a:t>
            </a:r>
          </a:p>
          <a:p>
            <a:pPr lvl="1" marL="1164166" indent="-529166" defTabSz="584200">
              <a:spcBef>
                <a:spcPts val="2800"/>
              </a:spcBef>
              <a:buChar char="‣"/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system.energy = …. # the sum of individual energy terms</a:t>
            </a:r>
          </a:p>
          <a:p>
            <a:pPr lvl="1" marL="1164166" indent="-529166" defTabSz="584200">
              <a:spcBef>
                <a:spcPts val="2800"/>
              </a:spcBef>
              <a:buChar char="‣"/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system.dynamics = … # the sum of individual dynamics terms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2503" name="energy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energy equation</a:t>
            </a:r>
          </a:p>
        </p:txBody>
      </p:sp>
      <p:sp>
        <p:nvSpPr>
          <p:cNvPr id="2504" name="Energy equation is a part of the system object.…"/>
          <p:cNvSpPr txBox="1"/>
          <p:nvPr>
            <p:ph type="body" idx="1"/>
          </p:nvPr>
        </p:nvSpPr>
        <p:spPr>
          <a:xfrm>
            <a:off x="785552" y="3697461"/>
            <a:ext cx="21908941" cy="8386065"/>
          </a:xfrm>
          <a:prstGeom prst="rect">
            <a:avLst/>
          </a:prstGeom>
        </p:spPr>
        <p:txBody>
          <a:bodyPr/>
          <a:lstStyle/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Energy equation is a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part of the system object</a:t>
            </a:r>
            <a:r>
              <a:t>.</a:t>
            </a:r>
          </a:p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The system class and energy term classes are a part of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micromagneticmodel</a:t>
            </a:r>
            <a:r>
              <a:t> package.</a:t>
            </a:r>
          </a:p>
          <a:p>
            <a:pPr lvl="1">
              <a:buChar char="‣"/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import micromagneticmodel as mm</a:t>
            </a:r>
          </a:p>
          <a:p>
            <a:pPr>
              <a:buChar char="‣"/>
              <a:defRPr sz="4000"/>
            </a:pPr>
            <a:r>
              <a:t>First the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system object</a:t>
            </a:r>
            <a:r>
              <a:t> is defined</a:t>
            </a:r>
          </a:p>
          <a:p>
            <a:pPr lvl="1">
              <a:buChar char="‣"/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system = mm.System(name=“system_name”)</a:t>
            </a:r>
          </a:p>
          <a:p>
            <a:pPr>
              <a:buChar char="‣"/>
              <a:defRPr sz="4000"/>
            </a:pPr>
            <a:r>
              <a:t>Then, energy equation is defined</a:t>
            </a:r>
          </a:p>
          <a:p>
            <a:pPr lvl="1">
              <a:buChar char="‣"/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system.energy = mm.Exchange(A=1e-12) + mm.Demag()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2507" name="Overview of energy terms we introduced so f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Overview of energy terms we introduced so far</a:t>
            </a:r>
          </a:p>
        </p:txBody>
      </p:sp>
      <p:graphicFrame>
        <p:nvGraphicFramePr>
          <p:cNvPr id="2508" name="Table"/>
          <p:cNvGraphicFramePr/>
          <p:nvPr/>
        </p:nvGraphicFramePr>
        <p:xfrm>
          <a:off x="762000" y="3919372"/>
          <a:ext cx="22860000" cy="85725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5715000"/>
                <a:gridCol w="5175502"/>
                <a:gridCol w="5750346"/>
                <a:gridCol w="6219151"/>
              </a:tblGrid>
              <a:tr h="952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sym typeface="Avenir Next Demi Bold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sym typeface="Avenir Next Demi Bold"/>
                        </a:rPr>
                        <a:t>parameters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sym typeface="Avenir Next Demi Bold"/>
                        </a:rPr>
                        <a:t>class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sym typeface="Avenir Next Demi Bold"/>
                        </a:rPr>
                        <a:t>comments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Zeeman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1" sz="3500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t>H</a:t>
                      </a:r>
                      <a:r>
                        <a:rPr b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 (A/m)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mm.Zeeman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5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t>parameter is </a:t>
                      </a:r>
                      <a:r>
                        <a:rPr b="1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H</a:t>
                      </a:r>
                      <a:r>
                        <a:t> not </a:t>
                      </a:r>
                      <a:r>
                        <a:rPr b="1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uniaxial anisotropy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1" sz="3500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rPr b="0" i="1"/>
                        <a:t>K </a:t>
                      </a:r>
                      <a:r>
                        <a:rPr b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(J/m</a:t>
                      </a:r>
                      <a:r>
                        <a:rPr b="0" baseline="31999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3</a:t>
                      </a:r>
                      <a:r>
                        <a:rPr b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), </a:t>
                      </a:r>
                      <a:r>
                        <a:t>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mm.UniaxialAnisotropy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5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t>sign of </a:t>
                      </a:r>
                      <a:r>
                        <a:rPr i="1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K</a:t>
                      </a:r>
                      <a:r>
                        <a:t>, |</a:t>
                      </a:r>
                      <a:r>
                        <a:rPr b="1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u</a:t>
                      </a:r>
                      <a:r>
                        <a:t>|=1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exchange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i="1" sz="3500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t>A </a:t>
                      </a:r>
                      <a:r>
                        <a:rPr i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(J/m)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mm.Exchange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5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rPr i="1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A</a:t>
                      </a:r>
                      <a:r>
                        <a:t>&lt;0 not justified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DMI (T, O)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i="1" sz="3500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t>D </a:t>
                      </a:r>
                      <a:r>
                        <a:rPr i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(J/m</a:t>
                      </a:r>
                      <a:r>
                        <a:rPr baseline="31999" i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2</a:t>
                      </a:r>
                      <a:r>
                        <a:rPr i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), crystal class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mm.DMI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5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t>sign of </a:t>
                      </a:r>
                      <a:r>
                        <a:rPr i="1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35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t>DMI (C</a:t>
                      </a:r>
                      <a:r>
                        <a:rPr baseline="-5999" i="1"/>
                        <a:t>nv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i="1" sz="3500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t>D </a:t>
                      </a:r>
                      <a:r>
                        <a:rPr i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(J/m</a:t>
                      </a:r>
                      <a:r>
                        <a:rPr baseline="31999" i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2</a:t>
                      </a:r>
                      <a:r>
                        <a:rPr i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), crystal class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mm.DMI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5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t>sign of </a:t>
                      </a:r>
                      <a:r>
                        <a:rPr i="1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cubic anisotropy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1" sz="3500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rPr b="0" i="1"/>
                        <a:t>K </a:t>
                      </a:r>
                      <a:r>
                        <a:rPr b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(J/m</a:t>
                      </a:r>
                      <a:r>
                        <a:rPr b="0" baseline="31999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3</a:t>
                      </a:r>
                      <a:r>
                        <a:rPr b="0">
                          <a:solidFill>
                            <a:srgbClr val="838787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), </a:t>
                      </a:r>
                      <a:r>
                        <a:t>u</a:t>
                      </a:r>
                      <a:r>
                        <a:rPr b="0" baseline="-5999"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1</a:t>
                      </a:r>
                      <a:r>
                        <a:t>, u</a:t>
                      </a:r>
                      <a:r>
                        <a:rPr b="0" baseline="-5999"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mm.CubicAnisotropy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5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t>sign of </a:t>
                      </a:r>
                      <a:r>
                        <a:rPr i="1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K</a:t>
                      </a:r>
                      <a:r>
                        <a:t>, |</a:t>
                      </a:r>
                      <a:r>
                        <a:rPr b="1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u</a:t>
                      </a:r>
                      <a:r>
                        <a:rPr baseline="-5999" i="1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i</a:t>
                      </a:r>
                      <a:r>
                        <a:t>|=1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demagnetisation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sym typeface="Avenir Next Medium"/>
                        </a:rPr>
                        <a:t>None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mm.Demag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sym typeface="Avenir Next Medium"/>
                        </a:rPr>
                        <a:t>computationally expensive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RKKY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500">
                          <a:solidFill>
                            <a:schemeClr val="accent5">
                              <a:hueOff val="-180946"/>
                              <a:satOff val="-2351"/>
                              <a:lumOff val="-8716"/>
                            </a:schemeClr>
                          </a:solidFill>
                          <a:sym typeface="Avenir Next Medium"/>
                        </a:defRPr>
                      </a:pPr>
                      <a:r>
                        <a:t>sigma, sigma</a:t>
                      </a:r>
                      <a:r>
                        <a:rPr baseline="-5999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mm.RKKY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sym typeface="Avenir Next Medium"/>
                        </a:rPr>
                        <a:t>defined between subregions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art 0 - organis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0 - organisation</a:t>
            </a:r>
          </a:p>
        </p:txBody>
      </p:sp>
      <p:sp>
        <p:nvSpPr>
          <p:cNvPr id="221" name="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Questions</a:t>
            </a:r>
          </a:p>
        </p:txBody>
      </p:sp>
      <p:sp>
        <p:nvSpPr>
          <p:cNvPr id="222" name="There are two ways how you can ask a questio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0850" indent="-450850" defTabSz="586104">
              <a:spcBef>
                <a:spcPts val="2700"/>
              </a:spcBef>
              <a:defRPr sz="3407"/>
            </a:pPr>
            <a:r>
              <a:t>There are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two ways how</a:t>
            </a:r>
            <a:r>
              <a:t> you can ask a question:</a:t>
            </a:r>
          </a:p>
          <a:p>
            <a:pPr lvl="1" marL="1298447" indent="-649223" defTabSz="586104">
              <a:spcBef>
                <a:spcPts val="2700"/>
              </a:spcBef>
              <a:buClrTx/>
              <a:buSzPct val="100000"/>
              <a:buFontTx/>
              <a:buAutoNum type="arabicPeriod" startAt="1"/>
              <a:defRPr sz="3407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Raise an issue</a:t>
            </a:r>
            <a:r>
              <a:t> in the workshop repository. (Please be aware that questions and answers can be seen by everybody.)</a:t>
            </a:r>
          </a:p>
          <a:p>
            <a:pPr lvl="1" marL="1298447" indent="-649223" defTabSz="586104">
              <a:spcBef>
                <a:spcPts val="2700"/>
              </a:spcBef>
              <a:buClrTx/>
              <a:buSzPct val="100000"/>
              <a:buFontTx/>
              <a:buAutoNum type="arabicPeriod" startAt="1"/>
              <a:defRPr sz="3407"/>
            </a:pPr>
            <a:r>
              <a:t>During live sessions, please send your questions as a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private Zoom message</a:t>
            </a:r>
            <a:r>
              <a:t> to:</a:t>
            </a:r>
          </a:p>
          <a:p>
            <a:pPr lvl="2" marL="1352550" indent="-450850" defTabSz="586104">
              <a:spcBef>
                <a:spcPts val="2700"/>
              </a:spcBef>
              <a:buChar char="‣"/>
              <a:defRPr b="1" sz="3407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Ryan A. Pepper</a:t>
            </a:r>
          </a:p>
          <a:p>
            <a:pPr lvl="2" marL="1352550" indent="-450850" defTabSz="586104">
              <a:spcBef>
                <a:spcPts val="2700"/>
              </a:spcBef>
              <a:buChar char="‣"/>
              <a:defRPr b="1" sz="3407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Hans Fangohr</a:t>
            </a:r>
          </a:p>
          <a:p>
            <a:pPr marL="450850" indent="-450850" defTabSz="586104">
              <a:spcBef>
                <a:spcPts val="2700"/>
              </a:spcBef>
              <a:buChar char="‣"/>
              <a:defRPr sz="3407"/>
            </a:pPr>
            <a:r>
              <a:t>If you are on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Twitch</a:t>
            </a:r>
            <a:r>
              <a:t>, send your questions there and we are going to find it.</a:t>
            </a:r>
          </a:p>
          <a:p>
            <a:pPr marL="450850" indent="-450850" defTabSz="586104">
              <a:spcBef>
                <a:spcPts val="2700"/>
              </a:spcBef>
              <a:buChar char="‣"/>
              <a:defRPr sz="3407"/>
            </a:pPr>
            <a:r>
              <a:t>Due to the limited time and a large number of participants,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we are not going to be able to answer all questions</a:t>
            </a:r>
            <a:r>
              <a:t>.</a:t>
            </a:r>
          </a:p>
          <a:p>
            <a:pPr lvl="1" marL="901700" indent="-450850" defTabSz="586104">
              <a:spcBef>
                <a:spcPts val="2700"/>
              </a:spcBef>
              <a:buChar char="‣"/>
              <a:defRPr sz="3407"/>
            </a:pPr>
            <a:r>
              <a:t>If you do not get an answer during the live session, please raise an issue in the workshop repository.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2511" name="Dynamics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Dynamics equation</a:t>
            </a:r>
          </a:p>
        </p:txBody>
      </p:sp>
      <p:sp>
        <p:nvSpPr>
          <p:cNvPr id="2512" name="Dynamics equation is a part of the system object.…"/>
          <p:cNvSpPr txBox="1"/>
          <p:nvPr>
            <p:ph type="body" idx="1"/>
          </p:nvPr>
        </p:nvSpPr>
        <p:spPr>
          <a:xfrm>
            <a:off x="785552" y="3697461"/>
            <a:ext cx="21908941" cy="8386065"/>
          </a:xfrm>
          <a:prstGeom prst="rect">
            <a:avLst/>
          </a:prstGeom>
        </p:spPr>
        <p:txBody>
          <a:bodyPr/>
          <a:lstStyle/>
          <a:p>
            <a:pPr marL="529166" indent="-529166" defTabSz="584200">
              <a:spcBef>
                <a:spcPts val="2800"/>
              </a:spcBef>
              <a:buChar char="‣"/>
              <a:defRPr sz="4000"/>
            </a:pPr>
            <a:r>
              <a:t>Dynamics equation is a part of the system object.</a:t>
            </a:r>
          </a:p>
          <a:p>
            <a:pPr>
              <a:buChar char="‣"/>
              <a:defRPr sz="4000"/>
            </a:pPr>
            <a:r>
              <a:t>The system class and dynamics term classes are a part of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micromagneticmodel</a:t>
            </a:r>
            <a:r>
              <a:t> package.</a:t>
            </a:r>
          </a:p>
          <a:p>
            <a:pPr lvl="1">
              <a:buChar char="‣"/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import micromagneticmodel as mm</a:t>
            </a:r>
          </a:p>
          <a:p>
            <a:pPr>
              <a:buChar char="‣"/>
              <a:defRPr sz="4000"/>
            </a:pPr>
            <a:r>
              <a:t>First the system object is defined</a:t>
            </a:r>
          </a:p>
          <a:p>
            <a:pPr lvl="1">
              <a:buChar char="‣"/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system = mm.System(name=“system_name”)</a:t>
            </a:r>
          </a:p>
          <a:p>
            <a:pPr>
              <a:buChar char="‣"/>
              <a:defRPr sz="4000"/>
            </a:pPr>
            <a:r>
              <a:t>Then, energy equation is defined</a:t>
            </a:r>
          </a:p>
          <a:p>
            <a:pPr lvl="1">
              <a:buChar char="‣"/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system.dynamics = Precession(gamma0=……) + mm.Damping(alpha=…)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2515" name="Overview of dynamics te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Overview of dynamics terms</a:t>
            </a:r>
          </a:p>
        </p:txBody>
      </p:sp>
      <p:graphicFrame>
        <p:nvGraphicFramePr>
          <p:cNvPr id="2516" name="Table"/>
          <p:cNvGraphicFramePr/>
          <p:nvPr/>
        </p:nvGraphicFramePr>
        <p:xfrm>
          <a:off x="762000" y="3924299"/>
          <a:ext cx="22860000" cy="351125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5715000"/>
                <a:gridCol w="5715000"/>
                <a:gridCol w="5715000"/>
                <a:gridCol w="5715000"/>
              </a:tblGrid>
              <a:tr h="702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sym typeface="Avenir Next Demi Bold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sym typeface="Avenir Next Demi Bold"/>
                        </a:rPr>
                        <a:t>parameters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sym typeface="Avenir Next Demi Bold"/>
                        </a:rPr>
                        <a:t>class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sym typeface="Avenir Next Demi Bold"/>
                        </a:rPr>
                        <a:t>comments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02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precession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1" sz="3500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rPr>
                          <a:solidFill>
                            <a:schemeClr val="accent5">
                              <a:hueOff val="-180946"/>
                              <a:satOff val="-2351"/>
                              <a:lumOff val="-8716"/>
                            </a:schemeClr>
                          </a:solidFill>
                        </a:rPr>
                        <a:t>𝛾</a:t>
                      </a:r>
                      <a:r>
                        <a:rPr baseline="-5999">
                          <a:solidFill>
                            <a:schemeClr val="accent5">
                              <a:hueOff val="-180946"/>
                              <a:satOff val="-2351"/>
                              <a:lumOff val="-8716"/>
                            </a:schemeClr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mm.Precession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5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t>parameter is </a:t>
                      </a:r>
                      <a:r>
                        <a:rPr>
                          <a:solidFill>
                            <a:schemeClr val="accent5">
                              <a:hueOff val="-180946"/>
                              <a:satOff val="-2351"/>
                              <a:lumOff val="-8716"/>
                            </a:schemeClr>
                          </a:solidFill>
                        </a:rPr>
                        <a:t>𝛾</a:t>
                      </a:r>
                      <a:r>
                        <a:rPr baseline="-5999">
                          <a:solidFill>
                            <a:schemeClr val="accent5">
                              <a:hueOff val="-180946"/>
                              <a:satOff val="-2351"/>
                              <a:lumOff val="-8716"/>
                            </a:schemeClr>
                          </a:solidFill>
                        </a:rPr>
                        <a:t>0</a:t>
                      </a:r>
                      <a:r>
                        <a:t> not </a:t>
                      </a:r>
                      <a:r>
                        <a:rPr>
                          <a:solidFill>
                            <a:schemeClr val="accent5">
                              <a:hueOff val="-180946"/>
                              <a:satOff val="-2351"/>
                              <a:lumOff val="-8716"/>
                            </a:schemeClr>
                          </a:solidFill>
                        </a:rPr>
                        <a:t>𝛾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02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damping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1" sz="3500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rPr>
                          <a:solidFill>
                            <a:schemeClr val="accent5">
                              <a:hueOff val="-180946"/>
                              <a:satOff val="-2351"/>
                              <a:lumOff val="-8716"/>
                            </a:schemeClr>
                          </a:solidFill>
                        </a:rPr>
                        <a:t>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mm.Damping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5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rPr>
                          <a:solidFill>
                            <a:schemeClr val="accent5">
                              <a:hueOff val="-180946"/>
                              <a:satOff val="-2351"/>
                              <a:lumOff val="-8716"/>
                            </a:schemeClr>
                          </a:solidFill>
                        </a:rPr>
                        <a:t>𝛼 </a:t>
                      </a:r>
                      <a:r>
                        <a:t>&gt; 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02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Zhang-Li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sym typeface="Avenir Next Medium"/>
                        </a:rPr>
                        <a:t>u, beta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mm.ZhangLi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chemeClr val="accent1"/>
                          </a:solidFill>
                          <a:sym typeface="Avenir Next Medium"/>
                        </a:rPr>
                        <a:t>in x-direction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02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Slonczewski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500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sym typeface="Avenir Next Medium"/>
                        </a:defRPr>
                      </a:pPr>
                      <a:r>
                        <a:rPr i="1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J</a:t>
                      </a:r>
                      <a:r>
                        <a:t>, </a:t>
                      </a:r>
                      <a:r>
                        <a:rPr i="1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m</a:t>
                      </a:r>
                      <a:r>
                        <a:rPr baseline="-5999"/>
                        <a:t>p</a:t>
                      </a:r>
                      <a:r>
                        <a:t>, lambda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mm.Slonczewski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5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Part 2 - first ubermag simul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first ubermag simulation</a:t>
            </a:r>
          </a:p>
        </p:txBody>
      </p:sp>
      <p:sp>
        <p:nvSpPr>
          <p:cNvPr id="2519" name="Driv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Drivers</a:t>
            </a:r>
          </a:p>
        </p:txBody>
      </p:sp>
      <p:sp>
        <p:nvSpPr>
          <p:cNvPr id="2520" name="There are two main types of drivers and they are a part of a specific micromagnetic calculator…"/>
          <p:cNvSpPr txBox="1"/>
          <p:nvPr>
            <p:ph type="body" idx="1"/>
          </p:nvPr>
        </p:nvSpPr>
        <p:spPr>
          <a:xfrm>
            <a:off x="785552" y="3697461"/>
            <a:ext cx="21908941" cy="9248119"/>
          </a:xfrm>
          <a:prstGeom prst="rect">
            <a:avLst/>
          </a:prstGeom>
        </p:spPr>
        <p:txBody>
          <a:bodyPr/>
          <a:lstStyle/>
          <a:p>
            <a:pPr marL="492124" indent="-492124" defTabSz="543305">
              <a:spcBef>
                <a:spcPts val="2600"/>
              </a:spcBef>
              <a:buChar char="‣"/>
              <a:defRPr sz="3720"/>
            </a:pPr>
            <a:r>
              <a:t>There are two main types of drivers and they are a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part of a specific micromagnetic calculator</a:t>
            </a:r>
          </a:p>
          <a:p>
            <a:pPr lvl="1" marL="1082675" indent="-492124" defTabSz="543305">
              <a:spcBef>
                <a:spcPts val="2600"/>
              </a:spcBef>
              <a:buChar char="‣"/>
              <a:defRPr sz="3720">
                <a:latin typeface="Courier"/>
                <a:ea typeface="Courier"/>
                <a:cs typeface="Courier"/>
                <a:sym typeface="Courier"/>
              </a:defRPr>
            </a:pPr>
            <a:r>
              <a:t>import oommfc as mc</a:t>
            </a:r>
          </a:p>
          <a:p>
            <a:pPr marL="492124" indent="-492124" defTabSz="543305">
              <a:spcBef>
                <a:spcPts val="2600"/>
              </a:spcBef>
              <a:buChar char="‣"/>
              <a:defRPr b="1" sz="372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Minimisation driver</a:t>
            </a:r>
          </a:p>
          <a:p>
            <a:pPr lvl="1" marL="1082675" indent="-492124" defTabSz="543305">
              <a:spcBef>
                <a:spcPts val="2600"/>
              </a:spcBef>
              <a:buChar char="‣"/>
              <a:defRPr sz="3720"/>
            </a:pPr>
            <a:r>
              <a:t>iterates until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</a:t>
            </a:r>
            <a:r>
              <a:t> x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H</a:t>
            </a:r>
            <a:r>
              <a:rPr baseline="-5999"/>
              <a:t>eff</a:t>
            </a:r>
            <a:r>
              <a:t> = 0</a:t>
            </a:r>
          </a:p>
          <a:p>
            <a:pPr lvl="1" marL="1082675" indent="-492124" defTabSz="543305">
              <a:spcBef>
                <a:spcPts val="2600"/>
              </a:spcBef>
              <a:buChar char="‣"/>
              <a:defRPr sz="3720">
                <a:latin typeface="Courier"/>
                <a:ea typeface="Courier"/>
                <a:cs typeface="Courier"/>
                <a:sym typeface="Courier"/>
              </a:defRPr>
            </a:pPr>
            <a:r>
              <a:t>md = oc.MinDriver()</a:t>
            </a:r>
          </a:p>
          <a:p>
            <a:pPr marL="492124" indent="-492124" defTabSz="543305">
              <a:spcBef>
                <a:spcPts val="2600"/>
              </a:spcBef>
              <a:buChar char="‣"/>
              <a:defRPr b="1" sz="372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Time driver</a:t>
            </a:r>
          </a:p>
          <a:p>
            <a:pPr lvl="1" marL="1082675" indent="-492124" defTabSz="543305">
              <a:spcBef>
                <a:spcPts val="2600"/>
              </a:spcBef>
              <a:buChar char="‣"/>
              <a:defRPr sz="3720"/>
            </a:pPr>
            <a:r>
              <a:t>iterates until the maximum time is reached</a:t>
            </a:r>
          </a:p>
          <a:p>
            <a:pPr lvl="1" marL="1082675" indent="-492124" defTabSz="543305">
              <a:spcBef>
                <a:spcPts val="2600"/>
              </a:spcBef>
              <a:buChar char="‣"/>
              <a:defRPr sz="3720">
                <a:latin typeface="Courier"/>
                <a:ea typeface="Courier"/>
                <a:cs typeface="Courier"/>
                <a:sym typeface="Courier"/>
              </a:defRPr>
            </a:pPr>
            <a:r>
              <a:t>td = oc.TimeDriver()</a:t>
            </a:r>
          </a:p>
          <a:p>
            <a:pPr marL="492124" indent="-492124" defTabSz="543305">
              <a:spcBef>
                <a:spcPts val="2600"/>
              </a:spcBef>
              <a:buChar char="‣"/>
              <a:defRPr sz="3720"/>
            </a:pPr>
            <a:r>
              <a:t>After the driver is defined, it is applied to the system object using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drive method</a:t>
            </a:r>
          </a:p>
          <a:p>
            <a:pPr lvl="1" marL="1082675" indent="-492124" defTabSz="543305">
              <a:spcBef>
                <a:spcPts val="2600"/>
              </a:spcBef>
              <a:buChar char="‣"/>
              <a:defRPr sz="3720">
                <a:latin typeface="Courier"/>
                <a:ea typeface="Courier"/>
                <a:cs typeface="Courier"/>
                <a:sym typeface="Courier"/>
              </a:defRPr>
            </a:pPr>
            <a:r>
              <a:t>td.drive(system)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2" name="687474703a2f2f636f6d7075746174696f6e616c6d6f64656c6c696e672e6769746875622e696f2f666964696d61672f666967732f736b79726d696f6e2e6a7067.jpeg" descr="687474703a2f2f636f6d7075746174696f6e616c6d6f64656c6c696e672e6769746875622e696f2f666964696d61672f666967732f736b79726d696f6e2e6a706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668" y="870746"/>
            <a:ext cx="150876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3" name="Computational workflow"/>
          <p:cNvSpPr txBox="1"/>
          <p:nvPr>
            <p:ph type="title"/>
          </p:nvPr>
        </p:nvSpPr>
        <p:spPr>
          <a:xfrm>
            <a:off x="11407542" y="10562097"/>
            <a:ext cx="12537387" cy="3401839"/>
          </a:xfrm>
          <a:prstGeom prst="rect">
            <a:avLst/>
          </a:prstGeom>
        </p:spPr>
        <p:txBody>
          <a:bodyPr/>
          <a:lstStyle>
            <a:lvl1pPr defTabSz="346709">
              <a:defRPr sz="12725"/>
            </a:lvl1pPr>
          </a:lstStyle>
          <a:p>
            <a:pPr/>
            <a:r>
              <a:t>Computational workflow</a:t>
            </a:r>
          </a:p>
        </p:txBody>
      </p:sp>
      <p:sp>
        <p:nvSpPr>
          <p:cNvPr id="2524" name="Line"/>
          <p:cNvSpPr/>
          <p:nvPr/>
        </p:nvSpPr>
        <p:spPr>
          <a:xfrm>
            <a:off x="11544930" y="10370037"/>
            <a:ext cx="12262610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80000"/>
              </a:lnSpc>
              <a:spcBef>
                <a:spcPts val="0"/>
              </a:spcBef>
              <a:defRPr cap="all" sz="38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525" name="Part 3"/>
          <p:cNvSpPr txBox="1"/>
          <p:nvPr/>
        </p:nvSpPr>
        <p:spPr>
          <a:xfrm>
            <a:off x="11407542" y="9135178"/>
            <a:ext cx="4330124" cy="1380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53084">
              <a:lnSpc>
                <a:spcPct val="80000"/>
              </a:lnSpc>
              <a:spcBef>
                <a:spcPts val="0"/>
              </a:spcBef>
              <a:defRPr cap="all" sz="1005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Part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7" name="Screenshot 2020-04-23 at 20.35.50.png" descr="Screenshot 2020-04-23 at 20.35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0534" y="4461210"/>
            <a:ext cx="9477534" cy="6454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8" name="Screenshot 2020-04-23 at 20.24.30.png" descr="Screenshot 2020-04-23 at 20.24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56833" y="1915948"/>
            <a:ext cx="6897505" cy="5347504"/>
          </a:xfrm>
          <a:prstGeom prst="rect">
            <a:avLst/>
          </a:prstGeom>
          <a:ln w="12700">
            <a:miter lim="400000"/>
          </a:ln>
        </p:spPr>
      </p:pic>
      <p:sp>
        <p:nvSpPr>
          <p:cNvPr id="2529" name="Part 3 - computational workflow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3 - computational workflow</a:t>
            </a:r>
          </a:p>
        </p:txBody>
      </p:sp>
      <p:sp>
        <p:nvSpPr>
          <p:cNvPr id="2530" name="Case study: standard problem 3"/>
          <p:cNvSpPr txBox="1"/>
          <p:nvPr>
            <p:ph type="title"/>
          </p:nvPr>
        </p:nvSpPr>
        <p:spPr>
          <a:xfrm>
            <a:off x="762000" y="1916346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Case study: standard problem 3</a:t>
            </a:r>
          </a:p>
        </p:txBody>
      </p:sp>
      <p:pic>
        <p:nvPicPr>
          <p:cNvPr id="2531" name="Screenshot 2020-04-23 at 20.24.18.png" descr="Screenshot 2020-04-23 at 20.24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69958" y="7444373"/>
            <a:ext cx="6471255" cy="5328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793514">
            <a:off x="15899633" y="8549140"/>
            <a:ext cx="2559298" cy="401378"/>
          </a:xfrm>
          <a:prstGeom prst="rect">
            <a:avLst/>
          </a:prstGeom>
        </p:spPr>
      </p:pic>
      <p:pic>
        <p:nvPicPr>
          <p:cNvPr id="2534" name="Circle Circle" descr="Circle Circ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20514" y="6882176"/>
            <a:ext cx="817573" cy="817572"/>
          </a:xfrm>
          <a:prstGeom prst="rect">
            <a:avLst/>
          </a:prstGeom>
        </p:spPr>
      </p:pic>
      <p:sp>
        <p:nvSpPr>
          <p:cNvPr id="2536" name="?"/>
          <p:cNvSpPr txBox="1"/>
          <p:nvPr/>
        </p:nvSpPr>
        <p:spPr>
          <a:xfrm>
            <a:off x="11968137" y="6357305"/>
            <a:ext cx="3223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>
              <a:defRPr b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?</a:t>
            </a:r>
          </a:p>
        </p:txBody>
      </p:sp>
      <p:pic>
        <p:nvPicPr>
          <p:cNvPr id="2537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8100000">
            <a:off x="16084704" y="6321407"/>
            <a:ext cx="2182930" cy="401377"/>
          </a:xfrm>
          <a:prstGeom prst="rect">
            <a:avLst/>
          </a:prstGeom>
        </p:spPr>
      </p:pic>
      <p:sp>
        <p:nvSpPr>
          <p:cNvPr id="2539" name="vortex"/>
          <p:cNvSpPr txBox="1"/>
          <p:nvPr/>
        </p:nvSpPr>
        <p:spPr>
          <a:xfrm>
            <a:off x="18276186" y="6902670"/>
            <a:ext cx="15707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</a:defRPr>
            </a:lvl1pPr>
          </a:lstStyle>
          <a:p>
            <a:pPr/>
            <a:r>
              <a:t>vortex</a:t>
            </a:r>
          </a:p>
        </p:txBody>
      </p:sp>
      <p:sp>
        <p:nvSpPr>
          <p:cNvPr id="2540" name="flower"/>
          <p:cNvSpPr txBox="1"/>
          <p:nvPr/>
        </p:nvSpPr>
        <p:spPr>
          <a:xfrm>
            <a:off x="18197678" y="1383932"/>
            <a:ext cx="15834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lvl1pPr>
          </a:lstStyle>
          <a:p>
            <a:pPr/>
            <a:r>
              <a:t>flower</a:t>
            </a:r>
          </a:p>
        </p:txBody>
      </p:sp>
      <p:sp>
        <p:nvSpPr>
          <p:cNvPr id="2541" name="Cube"/>
          <p:cNvSpPr/>
          <p:nvPr/>
        </p:nvSpPr>
        <p:spPr>
          <a:xfrm>
            <a:off x="2231256" y="4463498"/>
            <a:ext cx="2798720" cy="279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01" y="0"/>
                </a:moveTo>
                <a:cubicBezTo>
                  <a:pt x="7108" y="0"/>
                  <a:pt x="7018" y="37"/>
                  <a:pt x="6952" y="103"/>
                </a:cubicBezTo>
                <a:lnTo>
                  <a:pt x="103" y="6951"/>
                </a:lnTo>
                <a:cubicBezTo>
                  <a:pt x="65" y="6989"/>
                  <a:pt x="91" y="7054"/>
                  <a:pt x="145" y="7054"/>
                </a:cubicBezTo>
                <a:lnTo>
                  <a:pt x="14172" y="7054"/>
                </a:lnTo>
                <a:cubicBezTo>
                  <a:pt x="14214" y="7054"/>
                  <a:pt x="14253" y="7038"/>
                  <a:pt x="14283" y="7008"/>
                </a:cubicBezTo>
                <a:lnTo>
                  <a:pt x="21210" y="81"/>
                </a:lnTo>
                <a:cubicBezTo>
                  <a:pt x="21240" y="51"/>
                  <a:pt x="21219" y="0"/>
                  <a:pt x="21176" y="0"/>
                </a:cubicBezTo>
                <a:lnTo>
                  <a:pt x="7201" y="0"/>
                </a:lnTo>
                <a:close/>
                <a:moveTo>
                  <a:pt x="21571" y="380"/>
                </a:moveTo>
                <a:cubicBezTo>
                  <a:pt x="21555" y="373"/>
                  <a:pt x="21534" y="375"/>
                  <a:pt x="21519" y="390"/>
                </a:cubicBezTo>
                <a:lnTo>
                  <a:pt x="14597" y="7312"/>
                </a:lnTo>
                <a:cubicBezTo>
                  <a:pt x="14564" y="7345"/>
                  <a:pt x="14546" y="7389"/>
                  <a:pt x="14546" y="7435"/>
                </a:cubicBezTo>
                <a:lnTo>
                  <a:pt x="14546" y="21490"/>
                </a:lnTo>
                <a:cubicBezTo>
                  <a:pt x="14546" y="21530"/>
                  <a:pt x="14594" y="21550"/>
                  <a:pt x="14622" y="21522"/>
                </a:cubicBezTo>
                <a:lnTo>
                  <a:pt x="21490" y="14622"/>
                </a:lnTo>
                <a:cubicBezTo>
                  <a:pt x="21561" y="14552"/>
                  <a:pt x="21600" y="14457"/>
                  <a:pt x="21600" y="14357"/>
                </a:cubicBezTo>
                <a:lnTo>
                  <a:pt x="21600" y="424"/>
                </a:lnTo>
                <a:cubicBezTo>
                  <a:pt x="21600" y="402"/>
                  <a:pt x="21588" y="387"/>
                  <a:pt x="21571" y="380"/>
                </a:cubicBezTo>
                <a:close/>
                <a:moveTo>
                  <a:pt x="78" y="7491"/>
                </a:moveTo>
                <a:cubicBezTo>
                  <a:pt x="34" y="7491"/>
                  <a:pt x="0" y="7527"/>
                  <a:pt x="0" y="7570"/>
                </a:cubicBezTo>
                <a:lnTo>
                  <a:pt x="0" y="21522"/>
                </a:lnTo>
                <a:cubicBezTo>
                  <a:pt x="0" y="21566"/>
                  <a:pt x="34" y="21600"/>
                  <a:pt x="78" y="21600"/>
                </a:cubicBezTo>
                <a:lnTo>
                  <a:pt x="14030" y="21600"/>
                </a:lnTo>
                <a:cubicBezTo>
                  <a:pt x="14073" y="21600"/>
                  <a:pt x="14109" y="21566"/>
                  <a:pt x="14109" y="21522"/>
                </a:cubicBezTo>
                <a:lnTo>
                  <a:pt x="14109" y="7570"/>
                </a:lnTo>
                <a:cubicBezTo>
                  <a:pt x="14109" y="7527"/>
                  <a:pt x="14073" y="7491"/>
                  <a:pt x="14030" y="7491"/>
                </a:cubicBezTo>
                <a:lnTo>
                  <a:pt x="78" y="74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542" name="L"/>
          <p:cNvSpPr txBox="1"/>
          <p:nvPr/>
        </p:nvSpPr>
        <p:spPr>
          <a:xfrm>
            <a:off x="4653257" y="6512513"/>
            <a:ext cx="38037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41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2543" name="Research question: For what cube edge length L, vortex and flower states have the same energy?"/>
          <p:cNvSpPr txBox="1"/>
          <p:nvPr/>
        </p:nvSpPr>
        <p:spPr>
          <a:xfrm>
            <a:off x="635782" y="8856466"/>
            <a:ext cx="6897505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Research question</a:t>
            </a:r>
            <a:r>
              <a:t>: For what cube edge length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L</a:t>
            </a:r>
            <a:r>
              <a:t>, vortex and flower states have the same energy?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Part 3 - computational workflow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3 - computational workflow</a:t>
            </a:r>
          </a:p>
        </p:txBody>
      </p:sp>
      <p:sp>
        <p:nvSpPr>
          <p:cNvPr id="2546" name="Step 1: write configuration file"/>
          <p:cNvSpPr txBox="1"/>
          <p:nvPr>
            <p:ph type="title"/>
          </p:nvPr>
        </p:nvSpPr>
        <p:spPr>
          <a:xfrm>
            <a:off x="762000" y="21463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Step 1: write configuration file</a:t>
            </a:r>
          </a:p>
        </p:txBody>
      </p:sp>
      <p:pic>
        <p:nvPicPr>
          <p:cNvPr id="2547" name="Screen Shot 2016-11-16 at 20.52.06.png" descr="Screen Shot 2016-11-16 at 20.52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1919" y="2637120"/>
            <a:ext cx="13986240" cy="11729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8" name="Screenshot 2020-04-23 at 20.35.50.png" descr="Screenshot 2020-04-23 at 20.35.50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95990" y="6614821"/>
            <a:ext cx="7920183" cy="5390241"/>
          </a:xfrm>
          <a:prstGeom prst="rect">
            <a:avLst/>
          </a:prstGeom>
        </p:spPr>
      </p:pic>
      <p:pic>
        <p:nvPicPr>
          <p:cNvPr id="2549" name="Circle Circle" descr="Circle Circ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86995" y="7228839"/>
            <a:ext cx="535564" cy="535564"/>
          </a:xfrm>
          <a:prstGeom prst="rect">
            <a:avLst/>
          </a:prstGeom>
        </p:spPr>
      </p:pic>
      <p:pic>
        <p:nvPicPr>
          <p:cNvPr id="2551" name="Oval Oval" descr="Oval 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0109" y="7999918"/>
            <a:ext cx="1322141" cy="535564"/>
          </a:xfrm>
          <a:prstGeom prst="rect">
            <a:avLst/>
          </a:prstGeom>
        </p:spPr>
      </p:pic>
      <p:pic>
        <p:nvPicPr>
          <p:cNvPr id="2553" name="Circle Circle" descr="Circle Circ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05378" y="6831993"/>
            <a:ext cx="535563" cy="535563"/>
          </a:xfrm>
          <a:prstGeom prst="rect">
            <a:avLst/>
          </a:prstGeom>
        </p:spPr>
      </p:pic>
      <p:pic>
        <p:nvPicPr>
          <p:cNvPr id="2555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283421">
            <a:off x="7706844" y="7507221"/>
            <a:ext cx="7007046" cy="401377"/>
          </a:xfrm>
          <a:prstGeom prst="rect">
            <a:avLst/>
          </a:prstGeom>
        </p:spPr>
      </p:pic>
      <p:pic>
        <p:nvPicPr>
          <p:cNvPr id="2557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679219">
            <a:off x="5390307" y="7166236"/>
            <a:ext cx="9094476" cy="40137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Part 3 - computational workflow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3 - computational workflow</a:t>
            </a:r>
          </a:p>
        </p:txBody>
      </p:sp>
      <p:sp>
        <p:nvSpPr>
          <p:cNvPr id="2561" name="Step 2: run simulation"/>
          <p:cNvSpPr txBox="1"/>
          <p:nvPr>
            <p:ph type="title"/>
          </p:nvPr>
        </p:nvSpPr>
        <p:spPr>
          <a:xfrm>
            <a:off x="762000" y="21463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Step 2: run simulation</a:t>
            </a:r>
          </a:p>
        </p:txBody>
      </p:sp>
      <p:pic>
        <p:nvPicPr>
          <p:cNvPr id="2562" name="Screen Shot 2016-11-16 at 20.54.36.png" descr="Screen Shot 2016-11-16 at 20.54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7845" y="2850580"/>
            <a:ext cx="13988310" cy="11730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3" name="Oval Oval" descr="Oval Oval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4923" y="3971182"/>
            <a:ext cx="2098304" cy="535564"/>
          </a:xfrm>
          <a:prstGeom prst="rect">
            <a:avLst/>
          </a:prstGeom>
        </p:spPr>
      </p:pic>
      <p:pic>
        <p:nvPicPr>
          <p:cNvPr id="2565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8631" y="4237165"/>
            <a:ext cx="7474573" cy="535563"/>
          </a:xfrm>
          <a:prstGeom prst="rect">
            <a:avLst/>
          </a:prstGeom>
        </p:spPr>
      </p:pic>
      <p:pic>
        <p:nvPicPr>
          <p:cNvPr id="2567" name="Oval Oval" descr="Oval 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36225" y="7207927"/>
            <a:ext cx="3941064" cy="535564"/>
          </a:xfrm>
          <a:prstGeom prst="rect">
            <a:avLst/>
          </a:prstGeom>
        </p:spPr>
      </p:pic>
      <p:sp>
        <p:nvSpPr>
          <p:cNvPr id="2569" name="1. configuration file"/>
          <p:cNvSpPr txBox="1"/>
          <p:nvPr/>
        </p:nvSpPr>
        <p:spPr>
          <a:xfrm>
            <a:off x="1305730" y="3838913"/>
            <a:ext cx="46187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1. configuration file</a:t>
            </a:r>
          </a:p>
        </p:txBody>
      </p:sp>
      <p:sp>
        <p:nvSpPr>
          <p:cNvPr id="2570" name="2. run OOMMF"/>
          <p:cNvSpPr txBox="1"/>
          <p:nvPr/>
        </p:nvSpPr>
        <p:spPr>
          <a:xfrm>
            <a:off x="12912614" y="4724208"/>
            <a:ext cx="363118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2. run OOMMF</a:t>
            </a:r>
          </a:p>
        </p:txBody>
      </p:sp>
      <p:sp>
        <p:nvSpPr>
          <p:cNvPr id="2571" name="3. output file"/>
          <p:cNvSpPr txBox="1"/>
          <p:nvPr/>
        </p:nvSpPr>
        <p:spPr>
          <a:xfrm>
            <a:off x="2535302" y="7068226"/>
            <a:ext cx="305968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3. output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Part 3 - computational workflow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3 - computational workflow</a:t>
            </a:r>
          </a:p>
        </p:txBody>
      </p:sp>
      <p:sp>
        <p:nvSpPr>
          <p:cNvPr id="2574" name="Step 3: read results"/>
          <p:cNvSpPr txBox="1"/>
          <p:nvPr>
            <p:ph type="title"/>
          </p:nvPr>
        </p:nvSpPr>
        <p:spPr>
          <a:xfrm>
            <a:off x="762000" y="1916346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Step 3: read results</a:t>
            </a:r>
          </a:p>
        </p:txBody>
      </p:sp>
      <p:grpSp>
        <p:nvGrpSpPr>
          <p:cNvPr id="2582" name="Group"/>
          <p:cNvGrpSpPr/>
          <p:nvPr/>
        </p:nvGrpSpPr>
        <p:grpSpPr>
          <a:xfrm>
            <a:off x="4742250" y="2259039"/>
            <a:ext cx="14899500" cy="12495133"/>
            <a:chOff x="0" y="0"/>
            <a:chExt cx="14899498" cy="12495131"/>
          </a:xfrm>
        </p:grpSpPr>
        <p:pic>
          <p:nvPicPr>
            <p:cNvPr id="2575" name="Screen Shot 2016-11-16 at 20.58.59.png" descr="Screen Shot 2016-11-16 at 20.58.59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4899499" cy="124951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6" name="Oval Oval" descr="Oval Oval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701118" y="1739245"/>
              <a:ext cx="4466735" cy="535564"/>
            </a:xfrm>
            <a:prstGeom prst="rect">
              <a:avLst/>
            </a:prstGeom>
            <a:effectLst/>
          </p:spPr>
        </p:pic>
        <p:pic>
          <p:nvPicPr>
            <p:cNvPr id="2578" name="Oval Oval" descr="Oval Oval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563477" y="3595413"/>
              <a:ext cx="560090" cy="535563"/>
            </a:xfrm>
            <a:prstGeom prst="rect">
              <a:avLst/>
            </a:prstGeom>
            <a:effectLst/>
          </p:spPr>
        </p:pic>
        <p:pic>
          <p:nvPicPr>
            <p:cNvPr id="2580" name="Oval Oval" descr="Oval Oval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586666" y="5451581"/>
              <a:ext cx="3852980" cy="535563"/>
            </a:xfrm>
            <a:prstGeom prst="rect">
              <a:avLst/>
            </a:prstGeom>
            <a:effectLst/>
          </p:spPr>
        </p:pic>
      </p:grpSp>
      <p:sp>
        <p:nvSpPr>
          <p:cNvPr id="2583" name="vortex energy"/>
          <p:cNvSpPr txBox="1"/>
          <p:nvPr/>
        </p:nvSpPr>
        <p:spPr>
          <a:xfrm>
            <a:off x="12857060" y="7101419"/>
            <a:ext cx="33274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vortex energy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5" name="Screenshot 2020-04-23 at 20.35.50.png" descr="Screenshot 2020-04-23 at 20.35.50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4300" y="5721587"/>
            <a:ext cx="7920183" cy="5390241"/>
          </a:xfrm>
          <a:prstGeom prst="rect">
            <a:avLst/>
          </a:prstGeom>
        </p:spPr>
      </p:pic>
      <p:sp>
        <p:nvSpPr>
          <p:cNvPr id="2586" name="Part 3 - computational workflow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3 - computational workflow</a:t>
            </a:r>
          </a:p>
        </p:txBody>
      </p:sp>
      <p:sp>
        <p:nvSpPr>
          <p:cNvPr id="2587" name="Loop through steps 1, 2, 3…"/>
          <p:cNvSpPr txBox="1"/>
          <p:nvPr>
            <p:ph type="title"/>
          </p:nvPr>
        </p:nvSpPr>
        <p:spPr>
          <a:xfrm>
            <a:off x="762000" y="1916346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Loop through steps 1, 2, 3…</a:t>
            </a:r>
          </a:p>
        </p:txBody>
      </p:sp>
      <p:graphicFrame>
        <p:nvGraphicFramePr>
          <p:cNvPr id="2588" name="Table"/>
          <p:cNvGraphicFramePr/>
          <p:nvPr/>
        </p:nvGraphicFramePr>
        <p:xfrm>
          <a:off x="2591238" y="3578692"/>
          <a:ext cx="9403467" cy="967603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134488"/>
                <a:gridCol w="3134488"/>
                <a:gridCol w="3134488"/>
              </a:tblGrid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flower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vortex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4000">
                          <a:sym typeface="Avenir Next Medium"/>
                        </a:defRPr>
                      </a:pPr>
                      <a:r>
                        <a:t>3.23x10</a:t>
                      </a:r>
                      <a:r>
                        <a:rPr baseline="31999"/>
                        <a:t>-16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8.2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8.3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8.4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8.5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8.6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8.8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8.9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6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9.0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589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45186">
            <a:off x="11838237" y="5244801"/>
            <a:ext cx="2966870" cy="442217"/>
          </a:xfrm>
          <a:prstGeom prst="rect">
            <a:avLst/>
          </a:prstGeom>
        </p:spPr>
      </p:pic>
      <p:pic>
        <p:nvPicPr>
          <p:cNvPr id="2591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47312" y="5962737"/>
            <a:ext cx="560089" cy="535564"/>
          </a:xfrm>
          <a:prstGeom prst="rect">
            <a:avLst/>
          </a:prstGeom>
        </p:spPr>
      </p:pic>
      <p:pic>
        <p:nvPicPr>
          <p:cNvPr id="2593" name="Oval Oval" descr="Oval 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43297" y="4208765"/>
            <a:ext cx="3215493" cy="111553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Part 3 - computational workflow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3 - computational workflow</a:t>
            </a:r>
          </a:p>
        </p:txBody>
      </p:sp>
      <p:sp>
        <p:nvSpPr>
          <p:cNvPr id="2597" name="Last step: postprocessing"/>
          <p:cNvSpPr txBox="1"/>
          <p:nvPr>
            <p:ph type="title"/>
          </p:nvPr>
        </p:nvSpPr>
        <p:spPr>
          <a:xfrm>
            <a:off x="762000" y="21463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Last step: postprocessing</a:t>
            </a:r>
          </a:p>
        </p:txBody>
      </p:sp>
      <p:sp>
        <p:nvSpPr>
          <p:cNvPr id="2598" name="After we obtained all data points, we plot the results and find crossing.…"/>
          <p:cNvSpPr txBox="1"/>
          <p:nvPr>
            <p:ph type="body" sz="quarter" idx="1"/>
          </p:nvPr>
        </p:nvSpPr>
        <p:spPr>
          <a:xfrm>
            <a:off x="788061" y="3460650"/>
            <a:ext cx="22404624" cy="1950335"/>
          </a:xfrm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2800"/>
              </a:spcBef>
              <a:defRPr sz="4100"/>
            </a:pPr>
            <a:r>
              <a:t>After we obtained all data points, we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plot the results and find crossing</a:t>
            </a:r>
            <a:r>
              <a:t>.</a:t>
            </a:r>
          </a:p>
          <a:p>
            <a:pPr marL="444500" indent="-444500" defTabSz="584200">
              <a:spcBef>
                <a:spcPts val="2800"/>
              </a:spcBef>
              <a:defRPr sz="4100"/>
            </a:pPr>
            <a:r>
              <a:t>For this step, we often use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separate</a:t>
            </a:r>
            <a:r>
              <a:t> plotting scripts or graphical user interface (GUI).</a:t>
            </a:r>
          </a:p>
        </p:txBody>
      </p:sp>
      <p:pic>
        <p:nvPicPr>
          <p:cNvPr id="2599" name="Screenshot 2020-04-23 at 20.35.50.png" descr="Screenshot 2020-04-23 at 20.35.50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5887" y="5709334"/>
            <a:ext cx="11048972" cy="7520986"/>
          </a:xfrm>
          <a:prstGeom prst="rect">
            <a:avLst/>
          </a:prstGeom>
        </p:spPr>
      </p:pic>
      <p:pic>
        <p:nvPicPr>
          <p:cNvPr id="260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900000">
            <a:off x="10591287" y="9451124"/>
            <a:ext cx="1452679" cy="401377"/>
          </a:xfrm>
          <a:prstGeom prst="rect">
            <a:avLst/>
          </a:prstGeom>
        </p:spPr>
      </p:pic>
      <p:pic>
        <p:nvPicPr>
          <p:cNvPr id="2602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0328" y="8729875"/>
            <a:ext cx="560090" cy="535564"/>
          </a:xfrm>
          <a:prstGeom prst="rect">
            <a:avLst/>
          </a:prstGeom>
        </p:spPr>
      </p:pic>
      <p:sp>
        <p:nvSpPr>
          <p:cNvPr id="2604" name="very often using “eye-norm”"/>
          <p:cNvSpPr txBox="1"/>
          <p:nvPr/>
        </p:nvSpPr>
        <p:spPr>
          <a:xfrm>
            <a:off x="8079078" y="10249579"/>
            <a:ext cx="447535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spcBef>
                <a:spcPts val="2400"/>
              </a:spcBef>
              <a:defRPr sz="3500">
                <a:solidFill>
                  <a:schemeClr val="accent1"/>
                </a:solidFill>
              </a:defRPr>
            </a:pPr>
            <a:r>
              <a:t>very often</a:t>
            </a:r>
            <a:r>
              <a:t> using “eye-norm”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art 0 - organis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0 - organisation</a:t>
            </a:r>
          </a:p>
        </p:txBody>
      </p:sp>
      <p:sp>
        <p:nvSpPr>
          <p:cNvPr id="225" name="Se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Sessions</a:t>
            </a:r>
          </a:p>
        </p:txBody>
      </p:sp>
      <p:sp>
        <p:nvSpPr>
          <p:cNvPr id="226" name="The workshop is divided into 3 sessions:…"/>
          <p:cNvSpPr txBox="1"/>
          <p:nvPr>
            <p:ph type="body" idx="1"/>
          </p:nvPr>
        </p:nvSpPr>
        <p:spPr>
          <a:xfrm>
            <a:off x="762000" y="3860800"/>
            <a:ext cx="22860000" cy="8473051"/>
          </a:xfrm>
          <a:prstGeom prst="rect">
            <a:avLst/>
          </a:prstGeom>
        </p:spPr>
        <p:txBody>
          <a:bodyPr/>
          <a:lstStyle/>
          <a:p>
            <a:pPr marL="457200" indent="-457200" defTabSz="594360">
              <a:spcBef>
                <a:spcPts val="2800"/>
              </a:spcBef>
              <a:defRPr sz="3456"/>
            </a:pPr>
            <a:r>
              <a:t>The workshop is divided into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3 sessions</a:t>
            </a:r>
            <a:r>
              <a:t>:</a:t>
            </a:r>
          </a:p>
          <a:p>
            <a:pPr lvl="1" marL="1316736" indent="-658368" defTabSz="594360">
              <a:spcBef>
                <a:spcPts val="2800"/>
              </a:spcBef>
              <a:buClrTx/>
              <a:buSzPct val="100000"/>
              <a:buFontTx/>
              <a:buAutoNum type="arabicPeriod" startAt="1"/>
              <a:defRPr sz="3456"/>
            </a:pPr>
            <a:r>
              <a:t>(DONE) Basics of micromagnetics, Jupyter, and Python</a:t>
            </a:r>
          </a:p>
          <a:p>
            <a:pPr lvl="2" marL="1371600" indent="-457200" defTabSz="594360">
              <a:spcBef>
                <a:spcPts val="2800"/>
              </a:spcBef>
              <a:buChar char="‣"/>
              <a:defRPr sz="3456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Thursday 18 June 2020, 12:00-13:30</a:t>
            </a:r>
            <a:r>
              <a:t> (ET)</a:t>
            </a:r>
          </a:p>
          <a:p>
            <a:pPr lvl="1" marL="1316736" indent="-658368" defTabSz="594360">
              <a:spcBef>
                <a:spcPts val="2800"/>
              </a:spcBef>
              <a:buClrTx/>
              <a:buSzPct val="100000"/>
              <a:buFontTx/>
              <a:buAutoNum type="arabicPeriod" startAt="1"/>
              <a:defRPr sz="3456"/>
            </a:pPr>
            <a:r>
              <a:t>(NEXT) Micromagnetic models and drivers</a:t>
            </a:r>
          </a:p>
          <a:p>
            <a:pPr lvl="2" marL="1371600" indent="-457200" defTabSz="594360">
              <a:spcBef>
                <a:spcPts val="2800"/>
              </a:spcBef>
              <a:buChar char="‣"/>
              <a:defRPr sz="3456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Thursday 25 June 2020, 12:00-13:30</a:t>
            </a:r>
            <a:r>
              <a:t> (ET)</a:t>
            </a:r>
          </a:p>
          <a:p>
            <a:pPr lvl="1" marL="1316736" indent="-658368" defTabSz="594360">
              <a:spcBef>
                <a:spcPts val="2800"/>
              </a:spcBef>
              <a:buClrTx/>
              <a:buSzPct val="100000"/>
              <a:buFontTx/>
              <a:buAutoNum type="arabicPeriod" startAt="1"/>
              <a:defRPr sz="3456"/>
            </a:pPr>
            <a:r>
              <a:t>Data analysis and visualisation</a:t>
            </a:r>
          </a:p>
          <a:p>
            <a:pPr lvl="2" marL="1371600" indent="-457200" defTabSz="594360">
              <a:spcBef>
                <a:spcPts val="2800"/>
              </a:spcBef>
              <a:buChar char="‣"/>
              <a:defRPr sz="3456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Thursday 02 June 2020, 12:00-13:30</a:t>
            </a:r>
            <a:r>
              <a:t> (ET)</a:t>
            </a:r>
          </a:p>
          <a:p>
            <a:pPr marL="457200" indent="-457200" defTabSz="594360">
              <a:spcBef>
                <a:spcPts val="2800"/>
              </a:spcBef>
              <a:buChar char="‣"/>
              <a:defRPr sz="3456"/>
            </a:pPr>
            <a:r>
              <a:t>For each session we only imply what the main focus is going to be. </a:t>
            </a:r>
          </a:p>
          <a:p>
            <a:pPr lvl="1" marL="914400" indent="-457200" defTabSz="594360">
              <a:spcBef>
                <a:spcPts val="2800"/>
              </a:spcBef>
              <a:buChar char="‣"/>
              <a:defRPr sz="3456"/>
            </a:pPr>
            <a:r>
              <a:t>In each session we are going to be covering all the topics, but at different levels.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Part 3 - computational workflow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3 - computational workflow</a:t>
            </a:r>
          </a:p>
        </p:txBody>
      </p:sp>
      <p:sp>
        <p:nvSpPr>
          <p:cNvPr id="2607" name="Workflow summary"/>
          <p:cNvSpPr txBox="1"/>
          <p:nvPr>
            <p:ph type="title"/>
          </p:nvPr>
        </p:nvSpPr>
        <p:spPr>
          <a:xfrm>
            <a:off x="762000" y="21463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Workflow summary</a:t>
            </a:r>
          </a:p>
        </p:txBody>
      </p:sp>
      <p:sp>
        <p:nvSpPr>
          <p:cNvPr id="2608" name="Rectangle"/>
          <p:cNvSpPr/>
          <p:nvPr/>
        </p:nvSpPr>
        <p:spPr>
          <a:xfrm>
            <a:off x="8482878" y="3037457"/>
            <a:ext cx="6584255" cy="1962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80000"/>
              </a:lnSpc>
              <a:spcBef>
                <a:spcPts val="2300"/>
              </a:spcBef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609" name="write configuration file"/>
          <p:cNvSpPr txBox="1"/>
          <p:nvPr/>
        </p:nvSpPr>
        <p:spPr>
          <a:xfrm>
            <a:off x="8748410" y="3485132"/>
            <a:ext cx="6221164" cy="1118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write configuration file</a:t>
            </a:r>
          </a:p>
        </p:txBody>
      </p:sp>
      <p:sp>
        <p:nvSpPr>
          <p:cNvPr id="2610" name="Rectangle"/>
          <p:cNvSpPr/>
          <p:nvPr/>
        </p:nvSpPr>
        <p:spPr>
          <a:xfrm>
            <a:off x="8482878" y="5627043"/>
            <a:ext cx="6584255" cy="19629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80000"/>
              </a:lnSpc>
              <a:spcBef>
                <a:spcPts val="2300"/>
              </a:spcBef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611" name="run simulation"/>
          <p:cNvSpPr txBox="1"/>
          <p:nvPr/>
        </p:nvSpPr>
        <p:spPr>
          <a:xfrm>
            <a:off x="9810011" y="6014958"/>
            <a:ext cx="3879727" cy="1118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run simulation</a:t>
            </a:r>
          </a:p>
        </p:txBody>
      </p:sp>
      <p:sp>
        <p:nvSpPr>
          <p:cNvPr id="2612" name="Rectangle"/>
          <p:cNvSpPr/>
          <p:nvPr/>
        </p:nvSpPr>
        <p:spPr>
          <a:xfrm>
            <a:off x="8482878" y="8216629"/>
            <a:ext cx="6584255" cy="1962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80000"/>
              </a:lnSpc>
              <a:spcBef>
                <a:spcPts val="2300"/>
              </a:spcBef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613" name="read results"/>
          <p:cNvSpPr txBox="1"/>
          <p:nvPr/>
        </p:nvSpPr>
        <p:spPr>
          <a:xfrm>
            <a:off x="10262176" y="8638669"/>
            <a:ext cx="3193632" cy="1118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read results</a:t>
            </a:r>
          </a:p>
        </p:txBody>
      </p:sp>
      <p:sp>
        <p:nvSpPr>
          <p:cNvPr id="2614" name="Rectangle"/>
          <p:cNvSpPr/>
          <p:nvPr/>
        </p:nvSpPr>
        <p:spPr>
          <a:xfrm>
            <a:off x="8482878" y="10806215"/>
            <a:ext cx="6584255" cy="1962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80000"/>
              </a:lnSpc>
              <a:spcBef>
                <a:spcPts val="2300"/>
              </a:spcBef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615" name="postprocessing"/>
          <p:cNvSpPr txBox="1"/>
          <p:nvPr/>
        </p:nvSpPr>
        <p:spPr>
          <a:xfrm>
            <a:off x="9786936" y="11228254"/>
            <a:ext cx="4144111" cy="1118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postprocessing</a:t>
            </a:r>
          </a:p>
        </p:txBody>
      </p:sp>
      <p:pic>
        <p:nvPicPr>
          <p:cNvPr id="2616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333038" y="5082164"/>
            <a:ext cx="833672" cy="494003"/>
          </a:xfrm>
          <a:prstGeom prst="rect">
            <a:avLst/>
          </a:prstGeom>
        </p:spPr>
      </p:pic>
      <p:pic>
        <p:nvPicPr>
          <p:cNvPr id="2618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442155" y="7636625"/>
            <a:ext cx="833673" cy="494003"/>
          </a:xfrm>
          <a:prstGeom prst="rect">
            <a:avLst/>
          </a:prstGeom>
        </p:spPr>
      </p:pic>
      <p:pic>
        <p:nvPicPr>
          <p:cNvPr id="262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442155" y="10193225"/>
            <a:ext cx="833673" cy="494003"/>
          </a:xfrm>
          <a:prstGeom prst="rect">
            <a:avLst/>
          </a:prstGeom>
        </p:spPr>
      </p:pic>
      <p:pic>
        <p:nvPicPr>
          <p:cNvPr id="262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2319" y="10429409"/>
            <a:ext cx="4371966" cy="127001"/>
          </a:xfrm>
          <a:prstGeom prst="rect">
            <a:avLst/>
          </a:prstGeom>
        </p:spPr>
      </p:pic>
      <p:pic>
        <p:nvPicPr>
          <p:cNvPr id="262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4133650" y="7202627"/>
            <a:ext cx="6621366" cy="127001"/>
          </a:xfrm>
          <a:prstGeom prst="rect">
            <a:avLst/>
          </a:prstGeom>
        </p:spPr>
      </p:pic>
      <p:pic>
        <p:nvPicPr>
          <p:cNvPr id="262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48366" y="3797579"/>
            <a:ext cx="1208269" cy="4940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Part 3 - computational workflow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3 - computational workflow</a:t>
            </a:r>
          </a:p>
        </p:txBody>
      </p:sp>
      <p:sp>
        <p:nvSpPr>
          <p:cNvPr id="2630" name="What could be the problems with this workflow?"/>
          <p:cNvSpPr txBox="1"/>
          <p:nvPr>
            <p:ph type="title"/>
          </p:nvPr>
        </p:nvSpPr>
        <p:spPr>
          <a:xfrm>
            <a:off x="762000" y="218727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What could be the problems with this workflow?</a:t>
            </a:r>
          </a:p>
        </p:txBody>
      </p:sp>
      <p:sp>
        <p:nvSpPr>
          <p:cNvPr id="2631" name="Time consuming…"/>
          <p:cNvSpPr txBox="1"/>
          <p:nvPr>
            <p:ph type="body" idx="1"/>
          </p:nvPr>
        </p:nvSpPr>
        <p:spPr>
          <a:xfrm>
            <a:off x="893920" y="3390172"/>
            <a:ext cx="20691161" cy="9577256"/>
          </a:xfrm>
          <a:prstGeom prst="rect">
            <a:avLst/>
          </a:prstGeom>
        </p:spPr>
        <p:txBody>
          <a:bodyPr/>
          <a:lstStyle/>
          <a:p>
            <a:pPr marL="752475" indent="-752475" defTabSz="461518">
              <a:spcBef>
                <a:spcPts val="2200"/>
              </a:spcBef>
              <a:buClrTx/>
              <a:buSzPct val="100000"/>
              <a:buFontTx/>
              <a:buAutoNum type="arabicPeriod" startAt="1"/>
              <a:defRPr sz="395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Time</a:t>
            </a:r>
            <a:r>
              <a:t> consuming</a:t>
            </a:r>
          </a:p>
          <a:p>
            <a:pPr lvl="1" marL="1024202" indent="-522552" defTabSz="461518">
              <a:spcBef>
                <a:spcPts val="2200"/>
              </a:spcBef>
              <a:buChar char="‣"/>
              <a:defRPr sz="3950"/>
            </a:pPr>
            <a:r>
              <a:t>It requires a lot of user input</a:t>
            </a:r>
          </a:p>
          <a:p>
            <a:pPr marL="752475" indent="-752475" defTabSz="461518">
              <a:spcBef>
                <a:spcPts val="2200"/>
              </a:spcBef>
              <a:buClrTx/>
              <a:buSzPct val="100000"/>
              <a:buFontTx/>
              <a:buAutoNum type="arabicPeriod" startAt="1"/>
              <a:defRPr sz="395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Keeping log</a:t>
            </a:r>
            <a:r>
              <a:t> of all steps that were run and in what order</a:t>
            </a:r>
          </a:p>
          <a:p>
            <a:pPr lvl="1" marL="1024202" indent="-522552" defTabSz="461518">
              <a:spcBef>
                <a:spcPts val="2200"/>
              </a:spcBef>
              <a:buChar char="‣"/>
              <a:defRPr sz="3950"/>
            </a:pPr>
            <a:r>
              <a:t>I clicked here, then I changed that, then I fixed that…</a:t>
            </a:r>
          </a:p>
          <a:p>
            <a:pPr marL="752475" indent="-752475" defTabSz="461518">
              <a:spcBef>
                <a:spcPts val="2200"/>
              </a:spcBef>
              <a:buClrTx/>
              <a:buSzPct val="100000"/>
              <a:buFontTx/>
              <a:buAutoNum type="arabicPeriod" startAt="1"/>
              <a:defRPr sz="3950"/>
            </a:pPr>
            <a:r>
              <a:t>Separate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postprocessing scripts</a:t>
            </a:r>
            <a:endParaRPr b="1">
              <a:solidFill>
                <a:schemeClr val="accent1"/>
              </a:solidFill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lvl="1" marL="1024202" indent="-522552" defTabSz="461518">
              <a:spcBef>
                <a:spcPts val="2200"/>
              </a:spcBef>
              <a:buChar char="‣"/>
              <a:defRPr sz="3950"/>
            </a:pPr>
            <a:r>
              <a:t>Every group has their own scripts with different dependencies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endParaRPr b="1">
              <a:solidFill>
                <a:schemeClr val="accent1"/>
              </a:solidFill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752475" indent="-752475" defTabSz="461518">
              <a:spcBef>
                <a:spcPts val="2200"/>
              </a:spcBef>
              <a:buClrTx/>
              <a:buSzPct val="100000"/>
              <a:buFontTx/>
              <a:buAutoNum type="arabicPeriod" startAt="1"/>
              <a:defRPr sz="395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Sharing</a:t>
            </a:r>
            <a:r>
              <a:t> the exact workflow</a:t>
            </a:r>
          </a:p>
          <a:p>
            <a:pPr marL="752475" indent="-752475" defTabSz="461518">
              <a:spcBef>
                <a:spcPts val="2200"/>
              </a:spcBef>
              <a:buClrTx/>
              <a:buSzPct val="100000"/>
              <a:buFontTx/>
              <a:buAutoNum type="arabicPeriod" startAt="1"/>
              <a:defRPr sz="395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Reproducibility</a:t>
            </a:r>
            <a:endParaRPr b="1">
              <a:solidFill>
                <a:schemeClr val="accent1"/>
              </a:solidFill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752475" indent="-752475" defTabSz="461518">
              <a:spcBef>
                <a:spcPts val="2200"/>
              </a:spcBef>
              <a:buClrTx/>
              <a:buSzPct val="100000"/>
              <a:buFontTx/>
              <a:buAutoNum type="arabicPeriod" startAt="1"/>
              <a:defRPr sz="395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Very difficult to automate</a:t>
            </a:r>
            <a:endParaRPr b="1">
              <a:solidFill>
                <a:schemeClr val="accent1"/>
              </a:solidFill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752475" indent="-752475" defTabSz="461518">
              <a:spcBef>
                <a:spcPts val="2200"/>
              </a:spcBef>
              <a:buClrTx/>
              <a:buSzPct val="100000"/>
              <a:buFontTx/>
              <a:buAutoNum type="arabicPeriod" startAt="1"/>
              <a:defRPr sz="3950"/>
            </a:pPr>
            <a:r>
              <a:t>Very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steep learning curve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3" name="687474703a2f2f636f6d7075746174696f6e616c6d6f64656c6c696e672e6769746875622e696f2f666964696d61672f666967732f736b79726d696f6e2e6a7067.jpeg" descr="687474703a2f2f636f6d7075746174696f6e616c6d6f64656c6c696e672e6769746875622e696f2f666964696d61672f666967732f736b79726d696f6e2e6a706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668" y="870746"/>
            <a:ext cx="150876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4" name="Ubermag"/>
          <p:cNvSpPr txBox="1"/>
          <p:nvPr>
            <p:ph type="title"/>
          </p:nvPr>
        </p:nvSpPr>
        <p:spPr>
          <a:xfrm>
            <a:off x="11407542" y="10562097"/>
            <a:ext cx="12537387" cy="3401839"/>
          </a:xfrm>
          <a:prstGeom prst="rect">
            <a:avLst/>
          </a:prstGeom>
        </p:spPr>
        <p:txBody>
          <a:bodyPr/>
          <a:lstStyle>
            <a:lvl1pPr defTabSz="701675">
              <a:defRPr sz="25755"/>
            </a:lvl1pPr>
          </a:lstStyle>
          <a:p>
            <a:pPr/>
            <a:r>
              <a:t>Ubermag</a:t>
            </a:r>
          </a:p>
        </p:txBody>
      </p:sp>
      <p:sp>
        <p:nvSpPr>
          <p:cNvPr id="2635" name="Line"/>
          <p:cNvSpPr/>
          <p:nvPr/>
        </p:nvSpPr>
        <p:spPr>
          <a:xfrm>
            <a:off x="11544930" y="10370037"/>
            <a:ext cx="12262610" cy="1"/>
          </a:xfrm>
          <a:prstGeom prst="lin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80000"/>
              </a:lnSpc>
              <a:spcBef>
                <a:spcPts val="0"/>
              </a:spcBef>
              <a:defRPr cap="all" sz="38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636" name="Part 4"/>
          <p:cNvSpPr txBox="1"/>
          <p:nvPr/>
        </p:nvSpPr>
        <p:spPr>
          <a:xfrm>
            <a:off x="11407542" y="9135178"/>
            <a:ext cx="4330124" cy="1380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53084">
              <a:lnSpc>
                <a:spcPct val="80000"/>
              </a:lnSpc>
              <a:spcBef>
                <a:spcPts val="0"/>
              </a:spcBef>
              <a:defRPr cap="all" sz="1005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Part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39" name="Why did we choose Python?"/>
          <p:cNvSpPr txBox="1"/>
          <p:nvPr>
            <p:ph type="title"/>
          </p:nvPr>
        </p:nvSpPr>
        <p:spPr>
          <a:xfrm>
            <a:off x="762000" y="218727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Why did we choose Python?</a:t>
            </a:r>
          </a:p>
        </p:txBody>
      </p:sp>
      <p:sp>
        <p:nvSpPr>
          <p:cNvPr id="2640" name="Modern programming language…"/>
          <p:cNvSpPr txBox="1"/>
          <p:nvPr>
            <p:ph type="body" sz="half" idx="1"/>
          </p:nvPr>
        </p:nvSpPr>
        <p:spPr>
          <a:xfrm>
            <a:off x="876643" y="3543502"/>
            <a:ext cx="11812191" cy="9270596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500"/>
              </a:spcBef>
              <a:defRPr sz="3956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Modern</a:t>
            </a:r>
            <a:r>
              <a:t> programming language</a:t>
            </a:r>
          </a:p>
          <a:p>
            <a:pPr marL="408940" indent="-408940" defTabSz="537463">
              <a:spcBef>
                <a:spcPts val="2500"/>
              </a:spcBef>
              <a:defRPr sz="3956"/>
            </a:pPr>
            <a:r>
              <a:t>The language core is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easy to read and easy to learn</a:t>
            </a:r>
          </a:p>
          <a:p>
            <a:pPr marL="408940" indent="-408940" defTabSz="537463">
              <a:spcBef>
                <a:spcPts val="2500"/>
              </a:spcBef>
              <a:defRPr sz="3956"/>
            </a:pPr>
            <a:r>
              <a:t>Increasingly popular in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software engineering</a:t>
            </a:r>
          </a:p>
          <a:p>
            <a:pPr marL="408940" indent="-408940" defTabSz="537463">
              <a:spcBef>
                <a:spcPts val="2500"/>
              </a:spcBef>
              <a:defRPr sz="3956"/>
            </a:pPr>
            <a:r>
              <a:t>The most popular in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computational and data science</a:t>
            </a:r>
          </a:p>
          <a:p>
            <a:pPr marL="408940" indent="-408940" defTabSz="537463">
              <a:spcBef>
                <a:spcPts val="2500"/>
              </a:spcBef>
              <a:defRPr sz="3956"/>
            </a:pPr>
            <a:r>
              <a:t>Very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well documented</a:t>
            </a:r>
            <a:r>
              <a:t> and well supported</a:t>
            </a:r>
          </a:p>
          <a:p>
            <a:pPr marL="408940" indent="-408940" defTabSz="537463">
              <a:spcBef>
                <a:spcPts val="2500"/>
              </a:spcBef>
              <a:defRPr sz="3956"/>
            </a:pPr>
            <a:r>
              <a:t>Interpreted language</a:t>
            </a:r>
          </a:p>
          <a:p>
            <a:pPr marL="408940" indent="-408940" defTabSz="537463">
              <a:spcBef>
                <a:spcPts val="2500"/>
              </a:spcBef>
              <a:defRPr sz="3956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www.python.org</a:t>
            </a:r>
          </a:p>
          <a:p>
            <a:pPr marL="408940" indent="-408940" defTabSz="537463">
              <a:spcBef>
                <a:spcPts val="2500"/>
              </a:spcBef>
              <a:defRPr sz="3956"/>
            </a:pPr>
            <a:r>
              <a:t>Hans Python book</a:t>
            </a:r>
          </a:p>
        </p:txBody>
      </p:sp>
      <p:pic>
        <p:nvPicPr>
          <p:cNvPr id="2641" name="1*itIT95KvtxA1H2bcPcXtlA.png" descr="1*itIT95KvtxA1H2bcPcXtl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42859" y="3980845"/>
            <a:ext cx="11976101" cy="779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2" name="Source: https://towardsdatascience.com"/>
          <p:cNvSpPr txBox="1"/>
          <p:nvPr/>
        </p:nvSpPr>
        <p:spPr>
          <a:xfrm>
            <a:off x="14565636" y="11459329"/>
            <a:ext cx="715213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https://towardsdatascience.com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45" name="Scientific python ecosystem"/>
          <p:cNvSpPr txBox="1"/>
          <p:nvPr>
            <p:ph type="title"/>
          </p:nvPr>
        </p:nvSpPr>
        <p:spPr>
          <a:xfrm>
            <a:off x="762000" y="218727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Scientific python ecosystem</a:t>
            </a:r>
          </a:p>
        </p:txBody>
      </p:sp>
      <p:sp>
        <p:nvSpPr>
          <p:cNvPr id="2646" name="numpy: linear algebra…"/>
          <p:cNvSpPr txBox="1"/>
          <p:nvPr>
            <p:ph type="body" idx="1"/>
          </p:nvPr>
        </p:nvSpPr>
        <p:spPr>
          <a:xfrm>
            <a:off x="751244" y="3526938"/>
            <a:ext cx="22038569" cy="9303724"/>
          </a:xfrm>
          <a:prstGeom prst="rect">
            <a:avLst/>
          </a:prstGeom>
        </p:spPr>
        <p:txBody>
          <a:bodyPr/>
          <a:lstStyle/>
          <a:p>
            <a:pPr marL="444500" indent="-444500" defTabSz="584200">
              <a:spcBef>
                <a:spcPts val="2800"/>
              </a:spcBef>
              <a:defRPr sz="450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numpy</a:t>
            </a:r>
            <a:r>
              <a:t>: linear algebra</a:t>
            </a:r>
          </a:p>
          <a:p>
            <a:pPr marL="444500" indent="-444500" defTabSz="584200">
              <a:spcBef>
                <a:spcPts val="2800"/>
              </a:spcBef>
              <a:defRPr sz="450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scipy</a:t>
            </a:r>
            <a:r>
              <a:t>: numerical analysis</a:t>
            </a:r>
          </a:p>
          <a:p>
            <a:pPr marL="444500" indent="-444500" defTabSz="584200">
              <a:spcBef>
                <a:spcPts val="2800"/>
              </a:spcBef>
              <a:defRPr sz="450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matplotlib</a:t>
            </a:r>
            <a:r>
              <a:t>: 2d (and some 3d) plotting</a:t>
            </a:r>
          </a:p>
          <a:p>
            <a:pPr marL="444500" indent="-444500" defTabSz="584200">
              <a:spcBef>
                <a:spcPts val="2800"/>
              </a:spcBef>
              <a:defRPr sz="450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pandas</a:t>
            </a:r>
            <a:r>
              <a:t>: big data for Python</a:t>
            </a:r>
          </a:p>
          <a:p>
            <a:pPr marL="444500" indent="-444500" defTabSz="584200">
              <a:spcBef>
                <a:spcPts val="2800"/>
              </a:spcBef>
              <a:defRPr sz="450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scikit-learn</a:t>
            </a:r>
            <a:r>
              <a:t>: machine learning</a:t>
            </a:r>
          </a:p>
          <a:p>
            <a:pPr marL="444500" indent="-444500" defTabSz="584200">
              <a:spcBef>
                <a:spcPts val="2800"/>
              </a:spcBef>
              <a:defRPr b="1" sz="45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Jupyter Notebook</a:t>
            </a:r>
          </a:p>
          <a:p>
            <a:pPr marL="444500" indent="-444500" defTabSz="584200">
              <a:spcBef>
                <a:spcPts val="2800"/>
              </a:spcBef>
              <a:defRPr b="1" sz="45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444500" indent="-444500" defTabSz="584200">
              <a:spcBef>
                <a:spcPts val="2800"/>
              </a:spcBef>
              <a:defRPr sz="4500"/>
            </a:pPr>
            <a:r>
              <a:t>No need to reinvent the wheel.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49" name="Jupyter"/>
          <p:cNvSpPr txBox="1"/>
          <p:nvPr>
            <p:ph type="title"/>
          </p:nvPr>
        </p:nvSpPr>
        <p:spPr>
          <a:xfrm>
            <a:off x="762000" y="218727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Jupyter</a:t>
            </a:r>
          </a:p>
        </p:txBody>
      </p:sp>
      <p:sp>
        <p:nvSpPr>
          <p:cNvPr id="2650" name="Executable document…"/>
          <p:cNvSpPr txBox="1"/>
          <p:nvPr>
            <p:ph type="body" idx="1"/>
          </p:nvPr>
        </p:nvSpPr>
        <p:spPr>
          <a:xfrm>
            <a:off x="845293" y="3589637"/>
            <a:ext cx="20011026" cy="6876500"/>
          </a:xfrm>
          <a:prstGeom prst="rect">
            <a:avLst/>
          </a:prstGeom>
        </p:spPr>
        <p:txBody>
          <a:bodyPr/>
          <a:lstStyle/>
          <a:p>
            <a:pPr marL="364490" indent="-364490" defTabSz="479044">
              <a:spcBef>
                <a:spcPts val="2200"/>
              </a:spcBef>
              <a:defRPr sz="410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Executable document</a:t>
            </a:r>
          </a:p>
          <a:p>
            <a:pPr marL="364490" indent="-364490" defTabSz="479044">
              <a:spcBef>
                <a:spcPts val="2200"/>
              </a:spcBef>
              <a:defRPr sz="4100"/>
            </a:pPr>
            <a:r>
              <a:t>Text, equations, images, code, and results in a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single document</a:t>
            </a:r>
          </a:p>
          <a:p>
            <a:pPr marL="364490" indent="-364490" defTabSz="479044">
              <a:spcBef>
                <a:spcPts val="2200"/>
              </a:spcBef>
              <a:defRPr sz="4100"/>
            </a:pPr>
            <a:r>
              <a:t>Easily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shared</a:t>
            </a:r>
          </a:p>
          <a:p>
            <a:pPr marL="364490" indent="-364490" defTabSz="479044">
              <a:spcBef>
                <a:spcPts val="2200"/>
              </a:spcBef>
              <a:defRPr sz="4100"/>
            </a:pPr>
            <a:r>
              <a:t>Easily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reproducible</a:t>
            </a:r>
          </a:p>
          <a:p>
            <a:pPr marL="364490" indent="-364490" defTabSz="479044">
              <a:spcBef>
                <a:spcPts val="2200"/>
              </a:spcBef>
              <a:defRPr sz="4100"/>
            </a:pPr>
            <a:r>
              <a:t>Hosted in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web browser</a:t>
            </a:r>
            <a:endParaRPr b="1">
              <a:solidFill>
                <a:schemeClr val="accent1"/>
              </a:solidFill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364490" indent="-364490" defTabSz="479044">
              <a:spcBef>
                <a:spcPts val="2200"/>
              </a:spcBef>
              <a:defRPr sz="4100"/>
            </a:pPr>
            <a:r>
              <a:t>Can be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run in the cloud</a:t>
            </a:r>
            <a:r>
              <a:t> (Binder)</a:t>
            </a:r>
          </a:p>
          <a:p>
            <a:pPr marL="364490" indent="-364490" defTabSz="479044">
              <a:spcBef>
                <a:spcPts val="2200"/>
              </a:spcBef>
              <a:defRPr sz="4100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www.jupyter.org</a:t>
            </a:r>
          </a:p>
        </p:txBody>
      </p:sp>
      <p:pic>
        <p:nvPicPr>
          <p:cNvPr id="2651" name="jupyter.png" descr="jupy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64745" y="9605810"/>
            <a:ext cx="3456529" cy="3456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54" name="Ubermag"/>
          <p:cNvSpPr txBox="1"/>
          <p:nvPr>
            <p:ph type="title"/>
          </p:nvPr>
        </p:nvSpPr>
        <p:spPr>
          <a:xfrm>
            <a:off x="762000" y="218727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Ubermag</a:t>
            </a:r>
          </a:p>
        </p:txBody>
      </p:sp>
      <p:sp>
        <p:nvSpPr>
          <p:cNvPr id="2655" name="“… provides Python interface to OOMMF and mumax3 (for now), exposes micromagnetic simulations to Python’s scientific ecosystem, and embeds them into Jupyter notebook.”"/>
          <p:cNvSpPr txBox="1"/>
          <p:nvPr/>
        </p:nvSpPr>
        <p:spPr>
          <a:xfrm>
            <a:off x="5671199" y="4648199"/>
            <a:ext cx="13041601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spcBef>
                <a:spcPts val="2800"/>
              </a:spcBef>
              <a:defRPr sz="5000"/>
            </a:pPr>
            <a:r>
              <a:t>“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… provides Python interface to OOMMF and mumax3 (for now), exposes micromagnetic simulations to Python’s scientific ecosystem, and embeds them into Jupyter notebook.”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58" name="Why did We start with Oommf?"/>
          <p:cNvSpPr txBox="1"/>
          <p:nvPr>
            <p:ph type="title"/>
          </p:nvPr>
        </p:nvSpPr>
        <p:spPr>
          <a:xfrm>
            <a:off x="762000" y="218727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Why did We start with Oommf?</a:t>
            </a:r>
          </a:p>
        </p:txBody>
      </p:sp>
      <p:sp>
        <p:nvSpPr>
          <p:cNvPr id="2659" name="Probably the most widely used micromagnetic simulation tool…"/>
          <p:cNvSpPr txBox="1"/>
          <p:nvPr>
            <p:ph type="body" sz="half" idx="1"/>
          </p:nvPr>
        </p:nvSpPr>
        <p:spPr>
          <a:xfrm>
            <a:off x="847136" y="3351119"/>
            <a:ext cx="13397526" cy="9655362"/>
          </a:xfrm>
          <a:prstGeom prst="rect">
            <a:avLst/>
          </a:prstGeom>
        </p:spPr>
        <p:txBody>
          <a:bodyPr/>
          <a:lstStyle/>
          <a:p>
            <a:pPr marL="426720" indent="-426720" defTabSz="560831">
              <a:spcBef>
                <a:spcPts val="2600"/>
              </a:spcBef>
              <a:defRPr sz="4320"/>
            </a:pPr>
            <a:r>
              <a:t>Probably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the most widely used</a:t>
            </a:r>
            <a:r>
              <a:t> micromagnetic simulation tool</a:t>
            </a:r>
          </a:p>
          <a:p>
            <a:pPr marL="426720" indent="-426720" defTabSz="560831">
              <a:spcBef>
                <a:spcPts val="2600"/>
              </a:spcBef>
              <a:defRPr sz="4320"/>
            </a:pPr>
            <a:r>
              <a:t>Developed at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NIST</a:t>
            </a:r>
            <a:r>
              <a:t>, US,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since ~1998</a:t>
            </a:r>
            <a:r>
              <a:t> by Michael Donahue &amp; Don Porter</a:t>
            </a:r>
          </a:p>
          <a:p>
            <a:pPr marL="426720" indent="-426720" defTabSz="560831">
              <a:spcBef>
                <a:spcPts val="2600"/>
              </a:spcBef>
              <a:defRPr sz="432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Cited over 2200</a:t>
            </a:r>
            <a:r>
              <a:t> times in scientific publications</a:t>
            </a:r>
          </a:p>
          <a:p>
            <a:pPr marL="426720" indent="-426720" defTabSz="560831">
              <a:spcBef>
                <a:spcPts val="2600"/>
              </a:spcBef>
              <a:defRPr sz="4320"/>
            </a:pPr>
            <a:r>
              <a:t>Written in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C++</a:t>
            </a:r>
            <a:r>
              <a:t> &amp;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Tcl</a:t>
            </a:r>
          </a:p>
          <a:p>
            <a:pPr marL="426720" indent="-426720" defTabSz="560831">
              <a:spcBef>
                <a:spcPts val="2600"/>
              </a:spcBef>
              <a:defRPr sz="4320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Finite-difference</a:t>
            </a:r>
            <a:r>
              <a:t> code</a:t>
            </a:r>
          </a:p>
          <a:p>
            <a:pPr marL="426720" indent="-426720" defTabSz="560831">
              <a:spcBef>
                <a:spcPts val="2600"/>
              </a:spcBef>
              <a:defRPr sz="4320"/>
            </a:pPr>
            <a:r>
              <a:t>Very often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used for comparisons</a:t>
            </a:r>
            <a:r>
              <a:t> between codes (stdprob url…)</a:t>
            </a:r>
          </a:p>
          <a:p>
            <a:pPr marL="426720" indent="-426720" defTabSz="560831">
              <a:spcBef>
                <a:spcPts val="2600"/>
              </a:spcBef>
              <a:defRPr sz="4320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https://math.nist.gov/oommf/</a:t>
            </a:r>
            <a:r>
              <a:t> </a:t>
            </a:r>
          </a:p>
        </p:txBody>
      </p:sp>
      <p:grpSp>
        <p:nvGrpSpPr>
          <p:cNvPr id="2662" name="Group"/>
          <p:cNvGrpSpPr/>
          <p:nvPr/>
        </p:nvGrpSpPr>
        <p:grpSpPr>
          <a:xfrm>
            <a:off x="14642808" y="2446332"/>
            <a:ext cx="8288773" cy="10520129"/>
            <a:chOff x="0" y="0"/>
            <a:chExt cx="8288771" cy="10520128"/>
          </a:xfrm>
        </p:grpSpPr>
        <p:pic>
          <p:nvPicPr>
            <p:cNvPr id="266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88772" cy="4370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1" name="Screen Shot 2017-01-20 at 08.11.58.png" descr="Screen Shot 2017-01-20 at 08.11.5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497612"/>
              <a:ext cx="8288772" cy="50225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65" name="Ubermag Docu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Ubermag Documentation</a:t>
            </a:r>
          </a:p>
        </p:txBody>
      </p:sp>
      <p:sp>
        <p:nvSpPr>
          <p:cNvPr id="2666" name="GitHub organisation: https://github.com/ubermag…"/>
          <p:cNvSpPr txBox="1"/>
          <p:nvPr>
            <p:ph type="body" idx="1"/>
          </p:nvPr>
        </p:nvSpPr>
        <p:spPr>
          <a:xfrm>
            <a:off x="762000" y="3632169"/>
            <a:ext cx="22860000" cy="9508308"/>
          </a:xfrm>
          <a:prstGeom prst="rect">
            <a:avLst/>
          </a:prstGeom>
        </p:spPr>
        <p:txBody>
          <a:bodyPr/>
          <a:lstStyle/>
          <a:p>
            <a:pPr marL="577850" indent="-577850" defTabSz="751205">
              <a:spcBef>
                <a:spcPts val="3500"/>
              </a:spcBef>
              <a:defRPr sz="4368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GitHub</a:t>
            </a:r>
            <a:r>
              <a:t> organisation: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https://github.com/ubermag</a:t>
            </a:r>
          </a:p>
          <a:p>
            <a:pPr marL="577850" indent="-577850" defTabSz="751205">
              <a:spcBef>
                <a:spcPts val="3500"/>
              </a:spcBef>
              <a:defRPr sz="4368"/>
            </a:pPr>
            <a:r>
              <a:t>Each package has an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online documentation</a:t>
            </a:r>
            <a:r>
              <a:t>:</a:t>
            </a:r>
          </a:p>
          <a:p>
            <a:pPr lvl="1" marL="1155700" indent="-577850" defTabSz="751205">
              <a:spcBef>
                <a:spcPts val="3500"/>
              </a:spcBef>
              <a:defRPr sz="4368"/>
            </a:pPr>
            <a:r>
              <a:t>[package_name].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readthedocs.io</a:t>
            </a:r>
          </a:p>
          <a:p>
            <a:pPr lvl="1" marL="1155700" indent="-577850" defTabSz="751205">
              <a:spcBef>
                <a:spcPts val="3500"/>
              </a:spcBef>
              <a:defRPr sz="4368"/>
            </a:pPr>
            <a:r>
              <a:t>There is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API Reference</a:t>
            </a:r>
            <a:r>
              <a:t> which is always up-to-date and covers 100% of functionality.</a:t>
            </a:r>
          </a:p>
          <a:p>
            <a:pPr lvl="1" marL="1155700" indent="-577850" defTabSz="751205">
              <a:spcBef>
                <a:spcPts val="3500"/>
              </a:spcBef>
              <a:defRPr sz="4368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Tutorials as Jupyter notebooks</a:t>
            </a:r>
            <a:r>
              <a:t> provide the summary of functionalities in a certain context</a:t>
            </a:r>
          </a:p>
          <a:p>
            <a:pPr lvl="2" marL="1733550" indent="-577850" defTabSz="751205">
              <a:spcBef>
                <a:spcPts val="3500"/>
              </a:spcBef>
              <a:defRPr sz="4368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Available in the cloud </a:t>
            </a:r>
            <a:r>
              <a:t>- Binder</a:t>
            </a:r>
          </a:p>
          <a:p>
            <a:pPr lvl="2" marL="1733550" indent="-577850" defTabSz="751205">
              <a:spcBef>
                <a:spcPts val="3500"/>
              </a:spcBef>
              <a:defRPr sz="4368"/>
            </a:pPr>
            <a:r>
              <a:t>Does not cover all functionality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69" name="Sup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Support</a:t>
            </a:r>
          </a:p>
        </p:txBody>
      </p:sp>
      <p:sp>
        <p:nvSpPr>
          <p:cNvPr id="2670" name="Functionality requests, bug reports, general support…"/>
          <p:cNvSpPr txBox="1"/>
          <p:nvPr>
            <p:ph type="body" idx="1"/>
          </p:nvPr>
        </p:nvSpPr>
        <p:spPr>
          <a:xfrm>
            <a:off x="762000" y="3632169"/>
            <a:ext cx="22860000" cy="9508308"/>
          </a:xfrm>
          <a:prstGeom prst="rect">
            <a:avLst/>
          </a:prstGeom>
        </p:spPr>
        <p:txBody>
          <a:bodyPr/>
          <a:lstStyle/>
          <a:p>
            <a:pPr/>
            <a:r>
              <a:t>Functionality requests, bug reports, general support</a:t>
            </a:r>
          </a:p>
          <a:p>
            <a:pPr/>
            <a:r>
              <a:t>The preferred way is to raise an issue in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help repository</a:t>
            </a:r>
            <a:r>
              <a:t>: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https://github.com/ubermag/help</a:t>
            </a:r>
          </a:p>
          <a:p>
            <a:pPr lvl="1"/>
            <a:r>
              <a:t>There is a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permanent record</a:t>
            </a:r>
            <a:r>
              <a:t> of communication</a:t>
            </a:r>
          </a:p>
          <a:p>
            <a:pPr lvl="1"/>
            <a:r>
              <a:t>There is a chance, somebody already asked a similar question</a:t>
            </a:r>
          </a:p>
          <a:p>
            <a:pPr lvl="1"/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Do not ask confidential questions</a:t>
            </a:r>
            <a:r>
              <a:t>!</a:t>
            </a:r>
          </a:p>
          <a:p>
            <a:pPr/>
            <a:r>
              <a:t>Please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be patient</a:t>
            </a:r>
            <a:r>
              <a:t> (it’s a small team)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art 0 - organis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0 - organisation</a:t>
            </a:r>
          </a:p>
        </p:txBody>
      </p:sp>
      <p:sp>
        <p:nvSpPr>
          <p:cNvPr id="229" name="ai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aims</a:t>
            </a:r>
          </a:p>
        </p:txBody>
      </p:sp>
      <p:sp>
        <p:nvSpPr>
          <p:cNvPr id="230" name="Survey: The majority of participants are PhD students and most people never ran a micromagnetic simulation before.…"/>
          <p:cNvSpPr txBox="1"/>
          <p:nvPr>
            <p:ph type="body" idx="1"/>
          </p:nvPr>
        </p:nvSpPr>
        <p:spPr>
          <a:xfrm>
            <a:off x="762000" y="3860800"/>
            <a:ext cx="22860000" cy="6259735"/>
          </a:xfrm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3000"/>
              </a:spcBef>
              <a:defRPr sz="3743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Survey</a:t>
            </a:r>
            <a:r>
              <a:t>: The majority of participants are PhD students and most people never ran a micromagnetic simulation before.</a:t>
            </a:r>
          </a:p>
          <a:p>
            <a:pPr marL="495300" indent="-495300" defTabSz="643889">
              <a:spcBef>
                <a:spcPts val="3000"/>
              </a:spcBef>
              <a:defRPr sz="3743"/>
            </a:pPr>
            <a:r>
              <a:t>Our goal is to try to establish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a good foundation</a:t>
            </a:r>
            <a:r>
              <a:t> to make sure that at the end of the workshop you know how to:</a:t>
            </a:r>
          </a:p>
          <a:p>
            <a:pPr lvl="1" marL="990600" indent="-495300" defTabSz="643889">
              <a:spcBef>
                <a:spcPts val="3000"/>
              </a:spcBef>
              <a:defRPr sz="3743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Set up and run</a:t>
            </a:r>
            <a:r>
              <a:t> a micromagnetic simulation in ubermag,</a:t>
            </a:r>
          </a:p>
          <a:p>
            <a:pPr lvl="1" marL="990600" indent="-495300" defTabSz="643889">
              <a:spcBef>
                <a:spcPts val="3000"/>
              </a:spcBef>
              <a:defRPr sz="3743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Analyse and visualise</a:t>
            </a:r>
            <a:r>
              <a:t> the data,</a:t>
            </a:r>
          </a:p>
          <a:p>
            <a:pPr lvl="1" marL="990600" indent="-495300" defTabSz="643889">
              <a:spcBef>
                <a:spcPts val="3000"/>
              </a:spcBef>
              <a:defRPr sz="3743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Understand the documentation</a:t>
            </a:r>
            <a:r>
              <a:t> and learn more advanced topics on your own.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73" name="Licence"/>
          <p:cNvSpPr txBox="1"/>
          <p:nvPr>
            <p:ph type="title"/>
          </p:nvPr>
        </p:nvSpPr>
        <p:spPr>
          <a:xfrm>
            <a:off x="762000" y="218727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Licence</a:t>
            </a:r>
          </a:p>
        </p:txBody>
      </p:sp>
      <p:sp>
        <p:nvSpPr>
          <p:cNvPr id="2674" name="BSD-3-Clause…"/>
          <p:cNvSpPr txBox="1"/>
          <p:nvPr>
            <p:ph type="body" idx="1"/>
          </p:nvPr>
        </p:nvSpPr>
        <p:spPr>
          <a:xfrm>
            <a:off x="652414" y="3980845"/>
            <a:ext cx="23079172" cy="9787026"/>
          </a:xfrm>
          <a:prstGeom prst="rect">
            <a:avLst/>
          </a:prstGeom>
        </p:spPr>
        <p:txBody>
          <a:bodyPr/>
          <a:lstStyle/>
          <a:p>
            <a:pPr marL="595312" indent="-595312" defTabSz="415431">
              <a:spcBef>
                <a:spcPts val="1900"/>
              </a:spcBef>
              <a:buChar char="‣"/>
              <a:defRPr sz="4500"/>
            </a:pPr>
            <a:r>
              <a:t>BSD-3-Clause</a:t>
            </a:r>
          </a:p>
          <a:p>
            <a:pPr lvl="1" marL="1230312" indent="-595312" defTabSz="415431">
              <a:spcBef>
                <a:spcPts val="1900"/>
              </a:spcBef>
              <a:buChar char="‣"/>
              <a:defRPr sz="4500"/>
            </a:pPr>
            <a:r>
              <a:t>You can do with the code whatever you want</a:t>
            </a:r>
          </a:p>
          <a:p>
            <a:pPr marL="595312" indent="-595312" defTabSz="415431">
              <a:spcBef>
                <a:spcPts val="1900"/>
              </a:spcBef>
              <a:buChar char="‣"/>
              <a:defRPr sz="4500"/>
            </a:pPr>
            <a:r>
              <a:t>Obligations</a:t>
            </a:r>
          </a:p>
          <a:p>
            <a:pPr lvl="1" marL="1230312" indent="-595312" defTabSz="415431">
              <a:spcBef>
                <a:spcPts val="1900"/>
              </a:spcBef>
              <a:buChar char="‣"/>
              <a:defRPr sz="4500"/>
            </a:pPr>
            <a:r>
              <a:t>You have to cite</a:t>
            </a:r>
          </a:p>
          <a:p>
            <a:pPr lvl="1" marL="1230312" indent="-595312" defTabSz="415431">
              <a:spcBef>
                <a:spcPts val="1900"/>
              </a:spcBef>
              <a:buChar char="‣"/>
              <a:defRPr sz="4500"/>
            </a:pPr>
            <a:r>
              <a:t>If you modify the code, you must copy the licence file and acknowledge the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77" name="We kindly ask you to…"/>
          <p:cNvSpPr txBox="1"/>
          <p:nvPr>
            <p:ph type="title"/>
          </p:nvPr>
        </p:nvSpPr>
        <p:spPr>
          <a:xfrm>
            <a:off x="762000" y="218727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We kindly ask you to…</a:t>
            </a:r>
          </a:p>
        </p:txBody>
      </p:sp>
      <p:sp>
        <p:nvSpPr>
          <p:cNvPr id="2678" name="Support the software by citing…"/>
          <p:cNvSpPr txBox="1"/>
          <p:nvPr>
            <p:ph type="body" idx="1"/>
          </p:nvPr>
        </p:nvSpPr>
        <p:spPr>
          <a:xfrm>
            <a:off x="820501" y="4120546"/>
            <a:ext cx="22097241" cy="9787026"/>
          </a:xfrm>
          <a:prstGeom prst="rect">
            <a:avLst/>
          </a:prstGeom>
        </p:spPr>
        <p:txBody>
          <a:bodyPr/>
          <a:lstStyle/>
          <a:p>
            <a:pPr marL="595312" indent="-595312" defTabSz="415431">
              <a:spcBef>
                <a:spcPts val="1900"/>
              </a:spcBef>
              <a:buChar char="‣"/>
              <a:defRPr sz="4500"/>
            </a:pPr>
            <a:r>
              <a:t>Support the software by citing</a:t>
            </a:r>
          </a:p>
          <a:p>
            <a:pPr marL="595312" indent="-595312" defTabSz="415431">
              <a:spcBef>
                <a:spcPts val="1900"/>
              </a:spcBef>
              <a:buChar char="‣"/>
              <a:defRPr sz="4500"/>
            </a:pPr>
            <a:r>
              <a:t>Contribute</a:t>
            </a:r>
          </a:p>
          <a:p>
            <a:pPr marL="595312" indent="-595312" defTabSz="415431">
              <a:spcBef>
                <a:spcPts val="1900"/>
              </a:spcBef>
              <a:buChar char="‣"/>
              <a:defRPr sz="4500"/>
            </a:pPr>
            <a:r>
              <a:t>Complete our survey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81" name="Support the software by citing in your publications"/>
          <p:cNvSpPr txBox="1"/>
          <p:nvPr>
            <p:ph type="title"/>
          </p:nvPr>
        </p:nvSpPr>
        <p:spPr>
          <a:xfrm>
            <a:off x="762000" y="218727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Support the software by citing in your publications</a:t>
            </a:r>
          </a:p>
        </p:txBody>
      </p:sp>
      <p:sp>
        <p:nvSpPr>
          <p:cNvPr id="2682" name="M. Beg, R. A. Pepper, and H. Fangohr. User interfaces for computational science: A domain specific language for OOMMF embedded in Python. AIP Advances 7, 56025 (2017). https://doi.org/10.1063/1.4977225…"/>
          <p:cNvSpPr txBox="1"/>
          <p:nvPr>
            <p:ph type="body" idx="1"/>
          </p:nvPr>
        </p:nvSpPr>
        <p:spPr>
          <a:xfrm>
            <a:off x="820501" y="4120546"/>
            <a:ext cx="22097241" cy="9787026"/>
          </a:xfrm>
          <a:prstGeom prst="rect">
            <a:avLst/>
          </a:prstGeom>
        </p:spPr>
        <p:txBody>
          <a:bodyPr/>
          <a:lstStyle/>
          <a:p>
            <a:pPr marL="857250" indent="-857250" defTabSz="415431">
              <a:spcBef>
                <a:spcPts val="1900"/>
              </a:spcBef>
              <a:buClrTx/>
              <a:buSzPct val="100000"/>
              <a:buFontTx/>
              <a:buAutoNum type="arabicPeriod" startAt="1"/>
              <a:defRPr sz="4500"/>
            </a:pPr>
            <a:r>
              <a:t>M. Beg, R. A. Pepper, and H. Fangohr. User interfaces for computational science: A domain specific language for OOMMF embedded in Python.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AIP Advances</a:t>
            </a:r>
            <a:r>
              <a:t>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7</a:t>
            </a:r>
            <a:r>
              <a:t>, 56025 (2017).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https://doi.org/10.1063/1.4977225</a:t>
            </a:r>
          </a:p>
          <a:p>
            <a:pPr marL="595312" indent="-595312" defTabSz="415431">
              <a:spcBef>
                <a:spcPts val="1900"/>
              </a:spcBef>
              <a:buChar char="‣"/>
              <a:defRPr sz="4500"/>
            </a:pPr>
            <a:r>
              <a:t>Depending on the computational backend you use:</a:t>
            </a:r>
          </a:p>
          <a:p>
            <a:pPr lvl="1" marL="1771650" indent="-857250" defTabSz="415431">
              <a:spcBef>
                <a:spcPts val="1900"/>
              </a:spcBef>
              <a:buClrTx/>
              <a:buSzPct val="100000"/>
              <a:buFontTx/>
              <a:buAutoNum type="arabicPeriod" startAt="1"/>
              <a:defRPr sz="4500"/>
            </a:pPr>
            <a:r>
              <a:t>OOMMF</a:t>
            </a:r>
          </a:p>
          <a:p>
            <a:pPr lvl="1" marL="1771650" indent="-857250" defTabSz="415431">
              <a:spcBef>
                <a:spcPts val="1900"/>
              </a:spcBef>
              <a:buClrTx/>
              <a:buSzPct val="100000"/>
              <a:buFontTx/>
              <a:buAutoNum type="arabicPeriod" startAt="1"/>
              <a:defRPr sz="4500"/>
            </a:pPr>
            <a:r>
              <a:t>mumax3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85" name="Please contribute"/>
          <p:cNvSpPr txBox="1"/>
          <p:nvPr>
            <p:ph type="title"/>
          </p:nvPr>
        </p:nvSpPr>
        <p:spPr>
          <a:xfrm>
            <a:off x="762000" y="218727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Please contribute</a:t>
            </a:r>
          </a:p>
        </p:txBody>
      </p:sp>
      <p:sp>
        <p:nvSpPr>
          <p:cNvPr id="2686" name="We welcome all types of contributions…"/>
          <p:cNvSpPr txBox="1"/>
          <p:nvPr>
            <p:ph type="body" idx="1"/>
          </p:nvPr>
        </p:nvSpPr>
        <p:spPr>
          <a:xfrm>
            <a:off x="652414" y="3759243"/>
            <a:ext cx="23079172" cy="8839114"/>
          </a:xfrm>
          <a:prstGeom prst="rect">
            <a:avLst/>
          </a:prstGeom>
        </p:spPr>
        <p:txBody>
          <a:bodyPr/>
          <a:lstStyle/>
          <a:p>
            <a:pPr marL="464343" indent="-464343" defTabSz="324036">
              <a:spcBef>
                <a:spcPts val="1500"/>
              </a:spcBef>
              <a:buChar char="‣"/>
              <a:defRPr b="1" sz="3509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We welcome all types of contributions</a:t>
            </a:r>
          </a:p>
          <a:p>
            <a:pPr lvl="1" marL="959643" indent="-464343" defTabSz="324036">
              <a:spcBef>
                <a:spcPts val="1500"/>
              </a:spcBef>
              <a:buChar char="‣"/>
              <a:defRPr sz="3509"/>
            </a:pPr>
            <a:r>
              <a:t>Extensions</a:t>
            </a:r>
          </a:p>
          <a:p>
            <a:pPr lvl="1" marL="959643" indent="-464343" defTabSz="324036">
              <a:spcBef>
                <a:spcPts val="1500"/>
              </a:spcBef>
              <a:buChar char="‣"/>
              <a:defRPr sz="3509"/>
            </a:pPr>
            <a:r>
              <a:t>Documentation</a:t>
            </a:r>
          </a:p>
          <a:p>
            <a:pPr lvl="1" marL="959643" indent="-464343" defTabSz="324036">
              <a:spcBef>
                <a:spcPts val="1500"/>
              </a:spcBef>
              <a:buChar char="‣"/>
              <a:defRPr sz="3509"/>
            </a:pPr>
            <a:r>
              <a:t>Example notebooks - tutorials</a:t>
            </a:r>
          </a:p>
          <a:p>
            <a:pPr lvl="1" marL="959643" indent="-464343" defTabSz="324036">
              <a:spcBef>
                <a:spcPts val="1500"/>
              </a:spcBef>
              <a:buChar char="‣"/>
              <a:defRPr sz="3509"/>
            </a:pPr>
            <a:r>
              <a:t>YouTube videos</a:t>
            </a:r>
          </a:p>
          <a:p>
            <a:pPr lvl="1" marL="959643" indent="-464343" defTabSz="324036">
              <a:spcBef>
                <a:spcPts val="1500"/>
              </a:spcBef>
              <a:buChar char="‣"/>
              <a:defRPr sz="3509"/>
            </a:pPr>
            <a:r>
              <a:t>Bug reports</a:t>
            </a:r>
          </a:p>
          <a:p>
            <a:pPr lvl="1" marL="959643" indent="-464343" defTabSz="324036">
              <a:spcBef>
                <a:spcPts val="1500"/>
              </a:spcBef>
              <a:buChar char="‣"/>
              <a:defRPr sz="3509"/>
            </a:pPr>
            <a:r>
              <a:t>Bug fixes</a:t>
            </a:r>
          </a:p>
          <a:p>
            <a:pPr lvl="1" marL="959643" indent="-464343" defTabSz="324036">
              <a:spcBef>
                <a:spcPts val="1500"/>
              </a:spcBef>
              <a:buChar char="‣"/>
              <a:defRPr sz="3509"/>
            </a:pPr>
            <a:r>
              <a:t>Reply to other user queries</a:t>
            </a:r>
          </a:p>
          <a:p>
            <a:pPr lvl="1" marL="959643" indent="-464343" defTabSz="324036">
              <a:spcBef>
                <a:spcPts val="1500"/>
              </a:spcBef>
              <a:buChar char="‣"/>
              <a:defRPr sz="3509"/>
            </a:pPr>
            <a:r>
              <a:t>Typos/grammar</a:t>
            </a:r>
          </a:p>
          <a:p>
            <a:pPr lvl="1" marL="959643" indent="-464343" defTabSz="324036">
              <a:spcBef>
                <a:spcPts val="1500"/>
              </a:spcBef>
              <a:buChar char="‣"/>
              <a:defRPr sz="3509"/>
            </a:pPr>
            <a:r>
              <a:t>…</a:t>
            </a:r>
          </a:p>
          <a:p>
            <a:pPr marL="464343" indent="-464343" defTabSz="324036">
              <a:spcBef>
                <a:spcPts val="1500"/>
              </a:spcBef>
              <a:buChar char="‣"/>
              <a:defRPr sz="3509"/>
            </a:pPr>
            <a:r>
              <a:t>If there is anything you would like to contribute to, but you are not sure how,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please let us know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Part 4 - Uberma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4 - Ubermag</a:t>
            </a:r>
          </a:p>
        </p:txBody>
      </p:sp>
      <p:sp>
        <p:nvSpPr>
          <p:cNvPr id="2689" name="Survey"/>
          <p:cNvSpPr txBox="1"/>
          <p:nvPr>
            <p:ph type="title"/>
          </p:nvPr>
        </p:nvSpPr>
        <p:spPr>
          <a:xfrm>
            <a:off x="762000" y="218727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Survey</a:t>
            </a:r>
          </a:p>
        </p:txBody>
      </p:sp>
      <p:sp>
        <p:nvSpPr>
          <p:cNvPr id="2690" name="We ask you ALL to complete our survey.…"/>
          <p:cNvSpPr txBox="1"/>
          <p:nvPr>
            <p:ph type="body" idx="1"/>
          </p:nvPr>
        </p:nvSpPr>
        <p:spPr>
          <a:xfrm>
            <a:off x="652414" y="3759243"/>
            <a:ext cx="22859999" cy="9787026"/>
          </a:xfrm>
          <a:prstGeom prst="rect">
            <a:avLst/>
          </a:prstGeom>
        </p:spPr>
        <p:txBody>
          <a:bodyPr/>
          <a:lstStyle/>
          <a:p>
            <a:pPr marL="595312" indent="-595312" defTabSz="415431">
              <a:spcBef>
                <a:spcPts val="1900"/>
              </a:spcBef>
              <a:buChar char="‣"/>
              <a:defRPr sz="4500"/>
            </a:pPr>
            <a:r>
              <a:t>We ask you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ALL</a:t>
            </a:r>
            <a:r>
              <a:t> to complete our survey.</a:t>
            </a:r>
          </a:p>
          <a:p>
            <a:pPr marL="595312" indent="-595312" defTabSz="415431">
              <a:spcBef>
                <a:spcPts val="1900"/>
              </a:spcBef>
              <a:buChar char="‣"/>
              <a:defRPr sz="4500"/>
            </a:pPr>
            <a:r>
              <a:t>You do not have to give us your personal information and all questions are optional.</a:t>
            </a:r>
          </a:p>
          <a:p>
            <a:pPr marL="595312" indent="-595312" defTabSz="415431">
              <a:spcBef>
                <a:spcPts val="1900"/>
              </a:spcBef>
              <a:buChar char="‣"/>
              <a:defRPr sz="4500"/>
            </a:pPr>
            <a:r>
              <a:t>Organisers are going to send you the link by email.</a:t>
            </a:r>
          </a:p>
          <a:p>
            <a:pPr marL="595312" indent="-595312" defTabSz="415431">
              <a:spcBef>
                <a:spcPts val="1900"/>
              </a:spcBef>
              <a:buChar char="‣"/>
              <a:defRPr sz="4500"/>
            </a:pPr>
            <a:r>
              <a:t>Link is also going to be available in our workshop repository.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art 0 - organis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0 - organisation</a:t>
            </a:r>
          </a:p>
        </p:txBody>
      </p:sp>
      <p:sp>
        <p:nvSpPr>
          <p:cNvPr id="233" name="What do I need for the worksh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What do I need for the workshop?</a:t>
            </a:r>
          </a:p>
        </p:txBody>
      </p:sp>
      <p:sp>
        <p:nvSpPr>
          <p:cNvPr id="234" name="The workshop repository is going to be updated regularly and it is available at:…"/>
          <p:cNvSpPr txBox="1"/>
          <p:nvPr>
            <p:ph type="body" idx="1"/>
          </p:nvPr>
        </p:nvSpPr>
        <p:spPr>
          <a:xfrm>
            <a:off x="762000" y="3480229"/>
            <a:ext cx="22860000" cy="9397142"/>
          </a:xfrm>
          <a:prstGeom prst="rect">
            <a:avLst/>
          </a:prstGeom>
        </p:spPr>
        <p:txBody>
          <a:bodyPr/>
          <a:lstStyle/>
          <a:p>
            <a:pPr marL="457200" indent="-457200" defTabSz="594360">
              <a:spcBef>
                <a:spcPts val="2800"/>
              </a:spcBef>
              <a:defRPr sz="3456"/>
            </a:pPr>
            <a:r>
              <a:t>The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workshop repository</a:t>
            </a:r>
            <a:r>
              <a:t> is going to be updated regularly and it is available at:</a:t>
            </a:r>
          </a:p>
          <a:p>
            <a:pPr marL="0" indent="0" algn="ctr" defTabSz="594360">
              <a:spcBef>
                <a:spcPts val="2800"/>
              </a:spcBef>
              <a:buClrTx/>
              <a:buSzTx/>
              <a:buFontTx/>
              <a:buNone/>
              <a:defRPr sz="3456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https://github.com/ubermag/workshop</a:t>
            </a:r>
          </a:p>
          <a:p>
            <a:pPr lvl="1" marL="914400" indent="-457200" defTabSz="594360">
              <a:spcBef>
                <a:spcPts val="2800"/>
              </a:spcBef>
              <a:defRPr sz="3456"/>
            </a:pPr>
            <a:r>
              <a:t>It contains all the slides, tutorials, exercises, extra materials, and up-to-date information about the workshop.</a:t>
            </a:r>
          </a:p>
          <a:p>
            <a:pPr marL="457200" indent="-457200" defTabSz="594360">
              <a:spcBef>
                <a:spcPts val="2800"/>
              </a:spcBef>
              <a:defRPr sz="3456"/>
            </a:pPr>
            <a:r>
              <a:t>Tutorials and exercises can be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run in the cloud</a:t>
            </a:r>
            <a:r>
              <a:t> using Binder.</a:t>
            </a:r>
          </a:p>
          <a:p>
            <a:pPr lvl="1" marL="914400" indent="-457200" defTabSz="594360">
              <a:spcBef>
                <a:spcPts val="2800"/>
              </a:spcBef>
              <a:defRPr sz="3456"/>
            </a:pPr>
            <a:r>
              <a:t>You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do not need to install anything</a:t>
            </a:r>
            <a:r>
              <a:t> and no files will be created on your machine. </a:t>
            </a:r>
          </a:p>
          <a:p>
            <a:pPr lvl="1" marL="914400" indent="-457200" defTabSz="594360">
              <a:spcBef>
                <a:spcPts val="2800"/>
              </a:spcBef>
              <a:defRPr sz="3456"/>
            </a:pPr>
            <a:r>
              <a:t>Binder can be accessed using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Binder badge</a:t>
            </a:r>
            <a:r>
              <a:t> in the workshop repository:</a:t>
            </a:r>
          </a:p>
          <a:p>
            <a:pPr lvl="1" marL="0" indent="0" defTabSz="594360">
              <a:spcBef>
                <a:spcPts val="2800"/>
              </a:spcBef>
              <a:buClrTx/>
              <a:buSzTx/>
              <a:buFontTx/>
              <a:buNone/>
              <a:defRPr sz="3456"/>
            </a:pPr>
          </a:p>
          <a:p>
            <a:pPr lvl="1" marL="914400" indent="-457200" defTabSz="594360">
              <a:spcBef>
                <a:spcPts val="2800"/>
              </a:spcBef>
              <a:defRPr sz="3456"/>
            </a:pPr>
            <a:r>
              <a:t>Starting Binder can take a few minutes, so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please be patient</a:t>
            </a:r>
            <a:r>
              <a:t>.</a:t>
            </a:r>
          </a:p>
          <a:p>
            <a:pPr marL="457200" indent="-457200" defTabSz="594360">
              <a:spcBef>
                <a:spcPts val="2800"/>
              </a:spcBef>
              <a:defRPr sz="3456"/>
            </a:pPr>
            <a:r>
              <a:rPr b="1"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WARNING:</a:t>
            </a:r>
            <a:r>
              <a:t> The most recent update of Safari web browser on MacOS sometimes does not interpret the colours well in 3D interactive plots and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Google Chrome is recommended</a:t>
            </a:r>
            <a:r>
              <a:t>.</a:t>
            </a:r>
          </a:p>
        </p:txBody>
      </p:sp>
      <p:pic>
        <p:nvPicPr>
          <p:cNvPr id="235" name="Screenshot 2020-04-23 at 15.26.29.png" descr="Screenshot 2020-04-23 at 15.26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33849" y="9226725"/>
            <a:ext cx="3116303" cy="72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art 0 - organis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0 - organisation</a:t>
            </a:r>
          </a:p>
        </p:txBody>
      </p:sp>
      <p:sp>
        <p:nvSpPr>
          <p:cNvPr id="238" name="Installation (oommf vs mumax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Installation (oommf vs mumax3)</a:t>
            </a:r>
          </a:p>
        </p:txBody>
      </p:sp>
      <p:sp>
        <p:nvSpPr>
          <p:cNvPr id="239" name="Ubermag is a Python package and it can be installed in many different ways (pip, miniconda, anaconda-navigator, docker…)…"/>
          <p:cNvSpPr txBox="1"/>
          <p:nvPr>
            <p:ph type="body" idx="1"/>
          </p:nvPr>
        </p:nvSpPr>
        <p:spPr>
          <a:xfrm>
            <a:off x="762000" y="3860800"/>
            <a:ext cx="22860000" cy="8981424"/>
          </a:xfrm>
          <a:prstGeom prst="rect">
            <a:avLst/>
          </a:prstGeom>
        </p:spPr>
        <p:txBody>
          <a:bodyPr/>
          <a:lstStyle/>
          <a:p>
            <a:pPr marL="425450" indent="-425450" defTabSz="553084">
              <a:spcBef>
                <a:spcPts val="2600"/>
              </a:spcBef>
              <a:defRPr sz="3216"/>
            </a:pPr>
            <a:r>
              <a:t>Ubermag is a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Python package</a:t>
            </a:r>
            <a:r>
              <a:t> and it can be installed in many different ways (pip, miniconda, anaconda-navigator, docker…)</a:t>
            </a:r>
          </a:p>
          <a:p>
            <a:pPr marL="425450" indent="-425450" defTabSz="553084">
              <a:spcBef>
                <a:spcPts val="2600"/>
              </a:spcBef>
              <a:defRPr sz="3216"/>
            </a:pPr>
            <a:r>
              <a:t>We recommend the installation using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miniconda</a:t>
            </a:r>
            <a:r>
              <a:t>:</a:t>
            </a:r>
          </a:p>
          <a:p>
            <a:pPr lvl="1" marL="1225296" indent="-612648" defTabSz="553084">
              <a:spcBef>
                <a:spcPts val="2600"/>
              </a:spcBef>
              <a:buClrTx/>
              <a:buSzPct val="100000"/>
              <a:buFontTx/>
              <a:buAutoNum type="arabicPeriod" startAt="1"/>
              <a:defRPr sz="3216"/>
            </a:pPr>
            <a:r>
              <a:t>Install Miniconda</a:t>
            </a:r>
          </a:p>
          <a:p>
            <a:pPr lvl="1" marL="1225296" indent="-612648" defTabSz="553084">
              <a:spcBef>
                <a:spcPts val="2600"/>
              </a:spcBef>
              <a:buClrTx/>
              <a:buSzPct val="100000"/>
              <a:buFontTx/>
              <a:buAutoNum type="arabicPeriod" startAt="1"/>
              <a:defRPr sz="321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conda install —channel conda-forge ubermag</a:t>
            </a:r>
          </a:p>
          <a:p>
            <a:pPr marL="425450" indent="-425450" defTabSz="553084">
              <a:spcBef>
                <a:spcPts val="2600"/>
              </a:spcBef>
              <a:buChar char="‣"/>
              <a:defRPr sz="3216"/>
            </a:pPr>
            <a:r>
              <a:t>For detailed installation instructions, please follow one of our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YouTube videos</a:t>
            </a:r>
            <a:r>
              <a:t>.</a:t>
            </a:r>
          </a:p>
          <a:p>
            <a:pPr marL="425450" indent="-425450" defTabSz="553084">
              <a:spcBef>
                <a:spcPts val="2600"/>
              </a:spcBef>
              <a:buChar char="‣"/>
              <a:defRPr sz="3216"/>
            </a:pPr>
            <a:r>
              <a:t>Due to the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limited access to GPU machines</a:t>
            </a:r>
            <a:r>
              <a:t>, we are going to be focusing on OOMMF.</a:t>
            </a:r>
          </a:p>
          <a:p>
            <a:pPr lvl="1" marL="850900" indent="-425450" defTabSz="553084">
              <a:spcBef>
                <a:spcPts val="2600"/>
              </a:spcBef>
              <a:buChar char="‣"/>
              <a:defRPr sz="3216"/>
            </a:pPr>
            <a:r>
              <a:t>By installing ubermag, OOMMF is going to be installed automatically.</a:t>
            </a:r>
          </a:p>
          <a:p>
            <a:pPr marL="425450" indent="-425450" defTabSz="553084">
              <a:spcBef>
                <a:spcPts val="2600"/>
              </a:spcBef>
              <a:buChar char="‣"/>
              <a:defRPr sz="3216"/>
            </a:pP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Ubermag interface is the same</a:t>
            </a:r>
            <a:r>
              <a:t> for both OOMMF and mumax3.</a:t>
            </a:r>
          </a:p>
          <a:p>
            <a:pPr marL="425450" indent="-425450" defTabSz="553084">
              <a:spcBef>
                <a:spcPts val="2600"/>
              </a:spcBef>
              <a:buChar char="‣"/>
              <a:defRPr sz="3216"/>
            </a:pPr>
            <a:r>
              <a:t>mumax3c is currently available from the development branch, and we expect to demonstrate </a:t>
            </a:r>
            <a:r>
              <a: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mumax3c in the last session</a:t>
            </a:r>
            <a:r>
              <a:t>. The current situation makes it a bit difficult to make a release.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